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5" d="100"/>
          <a:sy n="155" d="100"/>
        </p:scale>
        <p:origin x="498"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5012BBE-24A5-4C68-9605-BCA5D444282D}" type="datetimeFigureOut">
              <a:rPr lang="tr-TR" smtClean="0"/>
              <a:pPr/>
              <a:t>22.06.2022</a:t>
            </a:fld>
            <a:endParaRPr lang="tr-T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926B1900-24C6-496A-B50F-CA47A7709FFD}" type="slidenum">
              <a:rPr lang="tr-TR" smtClean="0"/>
              <a:pPr/>
              <a:t>‹#›</a:t>
            </a:fld>
            <a:endParaRPr lang="tr-T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079809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3078801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135394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2601576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tr-TR" smtClean="0"/>
              <a:t>Asıl başlık stili için tıklatın</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6B1900-24C6-496A-B50F-CA47A7709FFD}" type="slidenum">
              <a:rPr lang="tr-TR" smtClean="0"/>
              <a:pPr/>
              <a:t>‹#›</a:t>
            </a:fld>
            <a:endParaRPr lang="tr-T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35821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3431356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tr-TR" smtClean="0"/>
              <a:t>Asıl metin stillerini düzenle</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140098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2144821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271514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1886447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11292840" cy="5128923"/>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5012BBE-24A5-4C68-9605-BCA5D444282D}" type="datetimeFigureOut">
              <a:rPr lang="tr-TR" smtClean="0"/>
              <a:pPr/>
              <a:t>22.06.2022</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26B1900-24C6-496A-B50F-CA47A7709FFD}" type="slidenum">
              <a:rPr lang="tr-TR" smtClean="0"/>
              <a:pPr/>
              <a:t>‹#›</a:t>
            </a:fld>
            <a:endParaRPr lang="tr-TR"/>
          </a:p>
        </p:txBody>
      </p:sp>
    </p:spTree>
    <p:extLst>
      <p:ext uri="{BB962C8B-B14F-4D97-AF65-F5344CB8AC3E}">
        <p14:creationId xmlns:p14="http://schemas.microsoft.com/office/powerpoint/2010/main" val="1612957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95012BBE-24A5-4C68-9605-BCA5D444282D}" type="datetimeFigureOut">
              <a:rPr lang="tr-TR" smtClean="0"/>
              <a:pPr/>
              <a:t>22.06.2022</a:t>
            </a:fld>
            <a:endParaRPr lang="tr-T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tr-T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926B1900-24C6-496A-B50F-CA47A7709FFD}" type="slidenum">
              <a:rPr lang="tr-TR" smtClean="0"/>
              <a:pPr/>
              <a:t>‹#›</a:t>
            </a:fld>
            <a:endParaRPr lang="tr-TR"/>
          </a:p>
        </p:txBody>
      </p:sp>
    </p:spTree>
    <p:extLst>
      <p:ext uri="{BB962C8B-B14F-4D97-AF65-F5344CB8AC3E}">
        <p14:creationId xmlns:p14="http://schemas.microsoft.com/office/powerpoint/2010/main" val="192172971"/>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s://web.archive.org/web/20150427100057/http:/canakkalearastirmalari.comu.edu.tr/images/form/dosya/dosya_239838.pdf" TargetMode="External"/><Relationship Id="rId3" Type="http://schemas.openxmlformats.org/officeDocument/2006/relationships/hyperlink" Target="https://web.archive.org/web/20161126203350/http:/www.mevzuat.gov.tr/MevzuatMetin/1.5.2429.pdf" TargetMode="External"/><Relationship Id="rId7" Type="http://schemas.openxmlformats.org/officeDocument/2006/relationships/hyperlink" Target="http://www.personel.org/tek-mevzuat/resmi-tatil.html" TargetMode="External"/><Relationship Id="rId2" Type="http://schemas.openxmlformats.org/officeDocument/2006/relationships/hyperlink" Target="https://tr.wikipedia.org/wiki/30_A%C4%9Fustos_Zafer_Bayram%C4%B1" TargetMode="External"/><Relationship Id="rId1" Type="http://schemas.openxmlformats.org/officeDocument/2006/relationships/slideLayout" Target="../slideLayouts/slideLayout2.xml"/><Relationship Id="rId6" Type="http://schemas.openxmlformats.org/officeDocument/2006/relationships/hyperlink" Target="https://web.archive.org/web/20150510210621/http:/www.personel.org/tek-mevzuat/resmi-tatil.html" TargetMode="External"/><Relationship Id="rId11" Type="http://schemas.openxmlformats.org/officeDocument/2006/relationships/hyperlink" Target="http://sbedergi.erciyes.edu.tr/39.sayi/makale/07-(145-162).pdf" TargetMode="External"/><Relationship Id="rId5" Type="http://schemas.openxmlformats.org/officeDocument/2006/relationships/hyperlink" Target="http://www.mevzuat.gov.tr/MevzuatMetin/1.5.2429.pdf" TargetMode="External"/><Relationship Id="rId10" Type="http://schemas.openxmlformats.org/officeDocument/2006/relationships/hyperlink" Target="https://web.archive.org/web/20160820110812/http:/sbedergi.erciyes.edu.tr/39.sayi/makale/07-(145-162).pdf" TargetMode="External"/><Relationship Id="rId4" Type="http://schemas.openxmlformats.org/officeDocument/2006/relationships/hyperlink" Target="https://tr.wikipedia.org/wiki/T.C._Resm%C3%AE_Gazete" TargetMode="External"/><Relationship Id="rId9" Type="http://schemas.openxmlformats.org/officeDocument/2006/relationships/hyperlink" Target="http://canakkalearastirmalari.comu.edu.tr/images/form/dosya/dosya_239838.pdf"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www.sabah.com.tr/gundem/2015/08/28/30-agustos-kutlamalari-iptal-edildi" TargetMode="External"/><Relationship Id="rId3" Type="http://schemas.openxmlformats.org/officeDocument/2006/relationships/hyperlink" Target="https://web.archive.org/web/20160820110823/http:/www.cafesiyaset.com.tr/30-agustos-ta-ev-sahibi-baskomutan_201409.html" TargetMode="External"/><Relationship Id="rId7" Type="http://schemas.openxmlformats.org/officeDocument/2006/relationships/hyperlink" Target="https://web.archive.org/web/20151201160728/http:/www.sabah.com.tr/gundem/2015/08/28/30-agustos-kutlamalari-iptal-edildi" TargetMode="External"/><Relationship Id="rId2" Type="http://schemas.openxmlformats.org/officeDocument/2006/relationships/hyperlink" Target="https://tr.wikipedia.org/wiki/30_A%C4%9Fustos_Zafer_Bayram%C4%B1" TargetMode="External"/><Relationship Id="rId1" Type="http://schemas.openxmlformats.org/officeDocument/2006/relationships/slideLayout" Target="../slideLayouts/slideLayout2.xml"/><Relationship Id="rId6" Type="http://schemas.openxmlformats.org/officeDocument/2006/relationships/hyperlink" Target="https://web.archive.org/web/20160820110827/http:/www.radikal.com.tr/turkiye/bayramda-resmi-torene-son-1087029/" TargetMode="External"/><Relationship Id="rId5" Type="http://schemas.openxmlformats.org/officeDocument/2006/relationships/hyperlink" Target="http://www.radikal.com.tr/turkiye/bayramda-resmi-torene-son-1087029/" TargetMode="External"/><Relationship Id="rId4" Type="http://schemas.openxmlformats.org/officeDocument/2006/relationships/hyperlink" Target="http://www.cafesiyaset.com.tr/30-agustos-ta-ev-sahibi-baskomutan_201409.html"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tr.wikipedia.org/wiki/%C4%B0zmir" TargetMode="External"/><Relationship Id="rId3" Type="http://schemas.openxmlformats.org/officeDocument/2006/relationships/hyperlink" Target="https://tr.wikipedia.org/wiki/Mustafa_Kemal_Atat%C3%BCrk" TargetMode="External"/><Relationship Id="rId7" Type="http://schemas.openxmlformats.org/officeDocument/2006/relationships/hyperlink" Target="https://tr.wikipedia.org/wiki/30_A%C4%9Fustos_Zafer_Bayram%C4%B1" TargetMode="External"/><Relationship Id="rId2" Type="http://schemas.openxmlformats.org/officeDocument/2006/relationships/hyperlink" Target="https://tr.wikipedia.org/wiki/Dumlup%C4%B1nar" TargetMode="External"/><Relationship Id="rId1" Type="http://schemas.openxmlformats.org/officeDocument/2006/relationships/slideLayout" Target="../slideLayouts/slideLayout2.xml"/><Relationship Id="rId6" Type="http://schemas.openxmlformats.org/officeDocument/2006/relationships/hyperlink" Target="https://tr.wikipedia.org/wiki/Kuzey_K%C4%B1br%C4%B1s_T%C3%BCrk_Cumhuriyeti" TargetMode="External"/><Relationship Id="rId5" Type="http://schemas.openxmlformats.org/officeDocument/2006/relationships/hyperlink" Target="https://tr.wikipedia.org/wiki/T%C3%BCrkiye" TargetMode="External"/><Relationship Id="rId4" Type="http://schemas.openxmlformats.org/officeDocument/2006/relationships/hyperlink" Target="https://tr.wikipedia.org/wiki/B%C3%BCy%C3%BCk_Taarruz"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tr.wikipedia.org/wiki/T%C3%BCrkiye_B%C3%BCy%C3%BCk_Millet_Meclisi" TargetMode="External"/><Relationship Id="rId2" Type="http://schemas.openxmlformats.org/officeDocument/2006/relationships/hyperlink" Target="https://tr.wikipedia.org/wiki/T%C3%BCrk_Kurtulu%C5%9F_Sava%C5%9F%C4%B1" TargetMode="External"/><Relationship Id="rId1" Type="http://schemas.openxmlformats.org/officeDocument/2006/relationships/slideLayout" Target="../slideLayouts/slideLayout2.xml"/><Relationship Id="rId5" Type="http://schemas.openxmlformats.org/officeDocument/2006/relationships/hyperlink" Target="https://tr.wikipedia.org/wiki/Dumlup%C4%B1nar_Meydan_Muharebesi" TargetMode="External"/><Relationship Id="rId4" Type="http://schemas.openxmlformats.org/officeDocument/2006/relationships/hyperlink" Target="https://tr.wikipedia.org/wiki/Asl%C4%B1hanlar,_Aslanap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tr.wikipedia.org/wiki/30_A%C4%9Fustos_Zafer_Bayram%C4%B1" TargetMode="External"/><Relationship Id="rId2" Type="http://schemas.openxmlformats.org/officeDocument/2006/relationships/hyperlink" Target="https://tr.wikipedia.org/wiki/Zafertepe%C3%A7alk%C3%B6y,_Alt%C4%B1nta%C5%9F" TargetMode="External"/><Relationship Id="rId1" Type="http://schemas.openxmlformats.org/officeDocument/2006/relationships/slideLayout" Target="../slideLayouts/slideLayout2.xml"/><Relationship Id="rId5" Type="http://schemas.openxmlformats.org/officeDocument/2006/relationships/hyperlink" Target="https://tr.wikipedia.org/wiki/Latife_Han%C4%B1m" TargetMode="External"/><Relationship Id="rId4" Type="http://schemas.openxmlformats.org/officeDocument/2006/relationships/hyperlink" Target="https://tr.wikipedia.org/wiki/%C5%9Eehit_Sancaktar_Mehmet%C3%A7ik_An%C4%B1t%C4%B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tr.wikipedia.org/wiki/30_A%C4%9Fustos_Zafer_Bayram%C4%B1" TargetMode="External"/><Relationship Id="rId2" Type="http://schemas.openxmlformats.org/officeDocument/2006/relationships/hyperlink" Target="https://tr.wikipedia.org/wiki/Recep_Peker" TargetMode="External"/><Relationship Id="rId1" Type="http://schemas.openxmlformats.org/officeDocument/2006/relationships/slideLayout" Target="../slideLayouts/slideLayout2.xml"/><Relationship Id="rId4" Type="http://schemas.openxmlformats.org/officeDocument/2006/relationships/hyperlink" Target="https://tr.wikipedia.org/wiki/Tayyare_Cemiyeti"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tr.wikipedia.org/wiki/Abdullah_G%C3%BCl" TargetMode="External"/><Relationship Id="rId2" Type="http://schemas.openxmlformats.org/officeDocument/2006/relationships/hyperlink" Target="https://tr.wikipedia.org/wiki/30_A%C4%9Fustos_Zafer_Bayram%C4%B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tr.wikipedia.org/wiki/30_A%C4%9Fustos_Zafer_Bayram%C4%B1" TargetMode="External"/><Relationship Id="rId2" Type="http://schemas.openxmlformats.org/officeDocument/2006/relationships/hyperlink" Target="https://tr.wikipedia.org/wiki/Ankar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30 AĞUSTOS ZAFER BAYRAMI</a:t>
            </a:r>
            <a:endParaRPr lang="tr-TR" dirty="0"/>
          </a:p>
        </p:txBody>
      </p:sp>
    </p:spTree>
    <p:extLst>
      <p:ext uri="{BB962C8B-B14F-4D97-AF65-F5344CB8AC3E}">
        <p14:creationId xmlns:p14="http://schemas.microsoft.com/office/powerpoint/2010/main" val="18710315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KUTLAMA-02</a:t>
            </a:r>
            <a:endParaRPr lang="tr-TR" dirty="0"/>
          </a:p>
        </p:txBody>
      </p:sp>
      <p:sp>
        <p:nvSpPr>
          <p:cNvPr id="3" name="İçerik Yer Tutucusu 2"/>
          <p:cNvSpPr>
            <a:spLocks noGrp="1"/>
          </p:cNvSpPr>
          <p:nvPr>
            <p:ph idx="1"/>
          </p:nvPr>
        </p:nvSpPr>
        <p:spPr/>
        <p:txBody>
          <a:bodyPr>
            <a:normAutofit/>
          </a:bodyPr>
          <a:lstStyle/>
          <a:p>
            <a:r>
              <a:rPr lang="tr-TR" dirty="0"/>
              <a:t>Zafer Bayramı törenleri, Dışişleri Bakanlığı Protokol Genel Müdürlüğünce, Genelkurmay Başkanlığıyla koordine edilerek yürütülür.</a:t>
            </a:r>
          </a:p>
          <a:p>
            <a:r>
              <a:rPr lang="tr-TR" dirty="0"/>
              <a:t>Törenler 30 Ağustos günü saat 07.00’de başlar ve saat 24.00'te son bulur. Saat 12.00'de başkentte yirmi bir </a:t>
            </a:r>
            <a:r>
              <a:rPr lang="tr-TR" dirty="0" err="1"/>
              <a:t>pâre</a:t>
            </a:r>
            <a:r>
              <a:rPr lang="tr-TR" dirty="0"/>
              <a:t> top atışı yapılır.</a:t>
            </a:r>
          </a:p>
          <a:p>
            <a:r>
              <a:rPr lang="tr-TR" dirty="0"/>
              <a:t>Cumhurbaşkanı Anıtkabir'i ziyaret ederek çelenk koyar; cumhurbaşkanlığında tebrikleri kabul edilir, törene katılanların ve halkın bayramı kutlanır. Zafer Bayramı resepsiyonu Cumhurbaşkanı tarafından verilir.</a:t>
            </a:r>
          </a:p>
          <a:p>
            <a:endParaRPr lang="tr-TR" dirty="0"/>
          </a:p>
        </p:txBody>
      </p:sp>
    </p:spTree>
    <p:extLst>
      <p:ext uri="{BB962C8B-B14F-4D97-AF65-F5344CB8AC3E}">
        <p14:creationId xmlns:p14="http://schemas.microsoft.com/office/powerpoint/2010/main" val="27948947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715456"/>
          </a:xfrm>
        </p:spPr>
        <p:txBody>
          <a:bodyPr/>
          <a:lstStyle/>
          <a:p>
            <a:r>
              <a:rPr lang="tr-TR" dirty="0" smtClean="0"/>
              <a:t>KUTLAMA-03</a:t>
            </a:r>
            <a:endParaRPr lang="tr-TR" dirty="0"/>
          </a:p>
        </p:txBody>
      </p:sp>
      <p:sp>
        <p:nvSpPr>
          <p:cNvPr id="3" name="İçerik Yer Tutucusu 2"/>
          <p:cNvSpPr>
            <a:spLocks noGrp="1"/>
          </p:cNvSpPr>
          <p:nvPr>
            <p:ph idx="1"/>
          </p:nvPr>
        </p:nvSpPr>
        <p:spPr/>
        <p:txBody>
          <a:bodyPr/>
          <a:lstStyle/>
          <a:p>
            <a:r>
              <a:rPr lang="tr-TR" dirty="0"/>
              <a:t>Başkent dışında Atatürk anıt veya büstüne mülki idare amiri, garnizon komutanı ve belediye başkanı tarafından çelenk konulur. Mülki idare amiri makamında garnizon komutanı ve belediye başkanı ile birlikte tebrikleri kabul eder. Törene katılanların ve halkın bayramı kutlanır, İstiklal Marşı ile birlikte bayrak göndere çekilir. Tören geçişi mülki idare amiri, garnizon komutanı ve belediye başkanı tarafından şeref tribününden selamlanır. Zafer Bayramı resepsiyonu vali tarafından verilir.</a:t>
            </a:r>
          </a:p>
          <a:p>
            <a:endParaRPr lang="tr-TR" dirty="0"/>
          </a:p>
        </p:txBody>
      </p:sp>
    </p:spTree>
    <p:extLst>
      <p:ext uri="{BB962C8B-B14F-4D97-AF65-F5344CB8AC3E}">
        <p14:creationId xmlns:p14="http://schemas.microsoft.com/office/powerpoint/2010/main" val="31102761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30 Ağustos Zafer Bayramı kutlu olsun…. </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3453204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b="1" dirty="0">
                <a:hlinkClick r:id="rId2"/>
              </a:rPr>
              <a:t>^</a:t>
            </a:r>
            <a:r>
              <a:rPr lang="tr-TR" dirty="0"/>
              <a:t> </a:t>
            </a:r>
            <a:r>
              <a:rPr lang="tr-TR" i="1" dirty="0">
                <a:hlinkClick r:id="rId3"/>
              </a:rPr>
              <a:t>"2429 sayılı Ulusal Bayram ve Genel Tatiller Hakkında Kanun"</a:t>
            </a:r>
            <a:r>
              <a:rPr lang="tr-TR" i="1" dirty="0"/>
              <a:t> (PDF). </a:t>
            </a:r>
            <a:r>
              <a:rPr lang="tr-TR" i="1" dirty="0">
                <a:hlinkClick r:id="rId4" tooltip="T.C. Resmî Gazete"/>
              </a:rPr>
              <a:t>T.C. Resmî Gazete</a:t>
            </a:r>
            <a:r>
              <a:rPr lang="tr-TR" i="1" dirty="0"/>
              <a:t>, 17284. 19 Mart 1981. 26 Kasım 2016 tarihinde </a:t>
            </a:r>
            <a:r>
              <a:rPr lang="tr-TR" i="1" dirty="0">
                <a:hlinkClick r:id="rId5"/>
              </a:rPr>
              <a:t>kaynağından</a:t>
            </a:r>
            <a:r>
              <a:rPr lang="tr-TR" i="1" dirty="0"/>
              <a:t> (PDF) arşivlendi. Erişim tarihi: 14 Aralık 2016.</a:t>
            </a:r>
            <a:endParaRPr lang="tr-TR" dirty="0"/>
          </a:p>
          <a:p>
            <a:r>
              <a:rPr lang="tr-TR" b="1" dirty="0">
                <a:hlinkClick r:id="rId2"/>
              </a:rPr>
              <a:t>^</a:t>
            </a:r>
            <a:r>
              <a:rPr lang="tr-TR" dirty="0"/>
              <a:t> </a:t>
            </a:r>
            <a:r>
              <a:rPr lang="tr-TR" i="1" dirty="0">
                <a:hlinkClick r:id="rId6"/>
              </a:rPr>
              <a:t>"Resmi Tatil Günleri"</a:t>
            </a:r>
            <a:r>
              <a:rPr lang="tr-TR" i="1" dirty="0"/>
              <a:t>. K.K.T.C. Başbakanlık Personel Dairesi Müdürlüğü. 10 Mayıs 2015 tarihinde </a:t>
            </a:r>
            <a:r>
              <a:rPr lang="tr-TR" i="1" dirty="0">
                <a:hlinkClick r:id="rId7"/>
              </a:rPr>
              <a:t>kaynağından</a:t>
            </a:r>
            <a:r>
              <a:rPr lang="tr-TR" i="1" dirty="0"/>
              <a:t> arşivlendi. Erişim tarihi: 29 Ekim 2009.</a:t>
            </a:r>
            <a:endParaRPr lang="tr-TR" dirty="0"/>
          </a:p>
          <a:p>
            <a:r>
              <a:rPr lang="tr-TR" b="1" dirty="0"/>
              <a:t>^</a:t>
            </a:r>
            <a:r>
              <a:rPr lang="tr-TR" dirty="0"/>
              <a:t> </a:t>
            </a:r>
            <a:r>
              <a:rPr lang="tr-TR" b="1" i="1" baseline="30000" dirty="0">
                <a:hlinkClick r:id="rId2"/>
              </a:rPr>
              <a:t>a</a:t>
            </a:r>
            <a:r>
              <a:rPr lang="tr-TR" dirty="0"/>
              <a:t> </a:t>
            </a:r>
            <a:r>
              <a:rPr lang="tr-TR" b="1" i="1" baseline="30000" dirty="0">
                <a:hlinkClick r:id="rId2"/>
              </a:rPr>
              <a:t>b</a:t>
            </a:r>
            <a:r>
              <a:rPr lang="tr-TR" dirty="0"/>
              <a:t> </a:t>
            </a:r>
            <a:r>
              <a:rPr lang="tr-TR" b="1" i="1" baseline="30000" dirty="0">
                <a:hlinkClick r:id="rId2"/>
              </a:rPr>
              <a:t>c</a:t>
            </a:r>
            <a:r>
              <a:rPr lang="tr-TR" dirty="0"/>
              <a:t> </a:t>
            </a:r>
            <a:r>
              <a:rPr lang="tr-TR" i="1" dirty="0"/>
              <a:t>Sayılır, Burhan. </a:t>
            </a:r>
            <a:r>
              <a:rPr lang="tr-TR" i="1" dirty="0">
                <a:hlinkClick r:id="rId8"/>
              </a:rPr>
              <a:t>"30 Ağustos Zafer Bayramı Kanunu, İlk Zafer Kutlaması ve Büyük Taarruz İle İlgili Bazı Bilgiler"</a:t>
            </a:r>
            <a:r>
              <a:rPr lang="tr-TR" i="1" dirty="0"/>
              <a:t> (PDF). Çanakkale Araştırmaları Türk Yıllığı Yıl: 12, Bahar 2014, Sayı: 16. 27 Nisan 2015 tarihinde </a:t>
            </a:r>
            <a:r>
              <a:rPr lang="tr-TR" i="1" dirty="0">
                <a:hlinkClick r:id="rId9"/>
              </a:rPr>
              <a:t>kaynağından</a:t>
            </a:r>
            <a:r>
              <a:rPr lang="tr-TR" i="1" dirty="0"/>
              <a:t> (PDF) arşivlendi. Erişim tarihi: 15 Ağustos 2016.</a:t>
            </a:r>
            <a:endParaRPr lang="tr-TR" dirty="0"/>
          </a:p>
          <a:p>
            <a:r>
              <a:rPr lang="tr-TR" b="1" dirty="0">
                <a:hlinkClick r:id="rId2"/>
              </a:rPr>
              <a:t>^</a:t>
            </a:r>
            <a:r>
              <a:rPr lang="tr-TR" dirty="0"/>
              <a:t> </a:t>
            </a:r>
            <a:r>
              <a:rPr lang="tr-TR" i="1" dirty="0" err="1"/>
              <a:t>Altuncuoğlu</a:t>
            </a:r>
            <a:r>
              <a:rPr lang="tr-TR" i="1" dirty="0"/>
              <a:t>, Neslihan; Saydan, İmren Aydın. </a:t>
            </a:r>
            <a:r>
              <a:rPr lang="tr-TR" i="1" dirty="0">
                <a:hlinkClick r:id="rId10"/>
              </a:rPr>
              <a:t>"Kayseri Vilayet Gazetesi Ekseninde Cumhuriyetin İlk Yıllarında Kayseri'de Zafer Bayramı Kutlamaları"</a:t>
            </a:r>
            <a:r>
              <a:rPr lang="tr-TR" i="1" dirty="0"/>
              <a:t> (PDF). Sosyal Bilimler Enstitüsü Dergisi Sayı:39 Yıl: 2015/2. 20 Ağustos 2016 tarihinde </a:t>
            </a:r>
            <a:r>
              <a:rPr lang="tr-TR" i="1" dirty="0">
                <a:hlinkClick r:id="rId11"/>
              </a:rPr>
              <a:t>kaynağından</a:t>
            </a:r>
            <a:r>
              <a:rPr lang="tr-TR" i="1" dirty="0"/>
              <a:t> (PDF) arşivlendi. Erişim tarihi: 15 Ağustos 2016.</a:t>
            </a:r>
            <a:endParaRPr lang="tr-TR" dirty="0"/>
          </a:p>
          <a:p>
            <a:endParaRPr lang="tr-TR" dirty="0"/>
          </a:p>
        </p:txBody>
      </p:sp>
    </p:spTree>
    <p:extLst>
      <p:ext uri="{BB962C8B-B14F-4D97-AF65-F5344CB8AC3E}">
        <p14:creationId xmlns:p14="http://schemas.microsoft.com/office/powerpoint/2010/main" val="1180619952"/>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696921"/>
          </a:xfrm>
        </p:spPr>
        <p:txBody>
          <a:bodyPr/>
          <a:lstStyle/>
          <a:p>
            <a:r>
              <a:rPr lang="tr-TR" dirty="0" smtClean="0"/>
              <a:t>Kaynakça-02</a:t>
            </a:r>
            <a:endParaRPr lang="tr-TR" dirty="0"/>
          </a:p>
        </p:txBody>
      </p:sp>
      <p:sp>
        <p:nvSpPr>
          <p:cNvPr id="3" name="İçerik Yer Tutucusu 2"/>
          <p:cNvSpPr>
            <a:spLocks noGrp="1"/>
          </p:cNvSpPr>
          <p:nvPr>
            <p:ph idx="1"/>
          </p:nvPr>
        </p:nvSpPr>
        <p:spPr/>
        <p:txBody>
          <a:bodyPr/>
          <a:lstStyle/>
          <a:p>
            <a:r>
              <a:rPr lang="tr-TR" b="1" dirty="0">
                <a:hlinkClick r:id="rId2"/>
              </a:rPr>
              <a:t>^</a:t>
            </a:r>
            <a:r>
              <a:rPr lang="tr-TR" dirty="0"/>
              <a:t> </a:t>
            </a:r>
            <a:r>
              <a:rPr lang="tr-TR" i="1" dirty="0">
                <a:hlinkClick r:id="rId3"/>
              </a:rPr>
              <a:t>"Türkiye, sivilleşme adımlarından bir diğerine bugün şahit oluyor"</a:t>
            </a:r>
            <a:r>
              <a:rPr lang="tr-TR" i="1" dirty="0"/>
              <a:t>. Cafesiyaset.com sitesi 30.08.2011. 20 Ağustos 2016 tarihinde </a:t>
            </a:r>
            <a:r>
              <a:rPr lang="tr-TR" i="1" dirty="0">
                <a:hlinkClick r:id="rId4"/>
              </a:rPr>
              <a:t>kaynağından</a:t>
            </a:r>
            <a:r>
              <a:rPr lang="tr-TR" i="1" dirty="0"/>
              <a:t> arşivlendi. Erişim tarihi: 15 Ağustos 2016.</a:t>
            </a:r>
            <a:endParaRPr lang="tr-TR" dirty="0"/>
          </a:p>
          <a:p>
            <a:r>
              <a:rPr lang="tr-TR" b="1" dirty="0">
                <a:hlinkClick r:id="rId2"/>
              </a:rPr>
              <a:t>^</a:t>
            </a:r>
            <a:r>
              <a:rPr lang="tr-TR" dirty="0"/>
              <a:t> </a:t>
            </a:r>
            <a:r>
              <a:rPr lang="tr-TR" i="1" dirty="0">
                <a:hlinkClick r:id="rId5"/>
              </a:rPr>
              <a:t>"Bayramda resmi törene son"</a:t>
            </a:r>
            <a:r>
              <a:rPr lang="tr-TR" i="1" dirty="0"/>
              <a:t>. Radikal gazetesi 5 Mayıs 2012. 20 Ağustos 2016 tarihinde kaynağından </a:t>
            </a:r>
            <a:r>
              <a:rPr lang="tr-TR" i="1" dirty="0">
                <a:hlinkClick r:id="rId6"/>
              </a:rPr>
              <a:t>arşivlendi</a:t>
            </a:r>
            <a:r>
              <a:rPr lang="tr-TR" i="1" dirty="0"/>
              <a:t>. Erişim tarihi: 15 Ağustos 2016.</a:t>
            </a:r>
            <a:endParaRPr lang="tr-TR" dirty="0"/>
          </a:p>
          <a:p>
            <a:r>
              <a:rPr lang="tr-TR" b="1" dirty="0">
                <a:hlinkClick r:id="rId2"/>
              </a:rPr>
              <a:t>^</a:t>
            </a:r>
            <a:r>
              <a:rPr lang="tr-TR" dirty="0"/>
              <a:t> </a:t>
            </a:r>
            <a:r>
              <a:rPr lang="tr-TR" i="1" dirty="0">
                <a:hlinkClick r:id="rId7"/>
              </a:rPr>
              <a:t>"30 Ağustos kutlamaları iptal edildi"</a:t>
            </a:r>
            <a:r>
              <a:rPr lang="tr-TR" i="1" dirty="0"/>
              <a:t>. 1 Aralık 2015 tarihinde </a:t>
            </a:r>
            <a:r>
              <a:rPr lang="tr-TR" i="1" dirty="0">
                <a:hlinkClick r:id="rId8"/>
              </a:rPr>
              <a:t>kaynağından</a:t>
            </a:r>
            <a:r>
              <a:rPr lang="tr-TR" i="1" dirty="0"/>
              <a:t> arşivlendi. Erişim tarihi: 2 Ağustos 2016.</a:t>
            </a:r>
            <a:endParaRPr lang="tr-TR" dirty="0"/>
          </a:p>
          <a:p>
            <a:endParaRPr lang="tr-TR" dirty="0"/>
          </a:p>
        </p:txBody>
      </p:sp>
    </p:spTree>
    <p:extLst>
      <p:ext uri="{BB962C8B-B14F-4D97-AF65-F5344CB8AC3E}">
        <p14:creationId xmlns:p14="http://schemas.microsoft.com/office/powerpoint/2010/main" val="310503849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764883"/>
          </a:xfrm>
        </p:spPr>
        <p:txBody>
          <a:bodyPr/>
          <a:lstStyle/>
          <a:p>
            <a:r>
              <a:rPr lang="tr-TR" b="1" dirty="0" smtClean="0"/>
              <a:t>Zafer </a:t>
            </a:r>
            <a:r>
              <a:rPr lang="tr-TR" b="1" dirty="0" smtClean="0"/>
              <a:t>Bayramı</a:t>
            </a:r>
            <a:endParaRPr lang="tr-TR" dirty="0"/>
          </a:p>
        </p:txBody>
      </p:sp>
      <p:sp>
        <p:nvSpPr>
          <p:cNvPr id="3" name="İçerik Yer Tutucusu 2"/>
          <p:cNvSpPr>
            <a:spLocks noGrp="1"/>
          </p:cNvSpPr>
          <p:nvPr>
            <p:ph idx="1"/>
          </p:nvPr>
        </p:nvSpPr>
        <p:spPr/>
        <p:txBody>
          <a:bodyPr>
            <a:normAutofit/>
          </a:bodyPr>
          <a:lstStyle/>
          <a:p>
            <a:r>
              <a:rPr lang="tr-TR" b="1" dirty="0"/>
              <a:t>Zafer Bayramı</a:t>
            </a:r>
            <a:r>
              <a:rPr lang="tr-TR" dirty="0"/>
              <a:t>, 30 Ağustos 1922'de </a:t>
            </a:r>
            <a:r>
              <a:rPr lang="tr-TR" dirty="0">
                <a:hlinkClick r:id="rId2" tooltip="Dumlupınar"/>
              </a:rPr>
              <a:t>Dumlupınar</a:t>
            </a:r>
            <a:r>
              <a:rPr lang="tr-TR" dirty="0"/>
              <a:t>'da </a:t>
            </a:r>
            <a:r>
              <a:rPr lang="tr-TR" dirty="0">
                <a:hlinkClick r:id="rId3" tooltip="Mustafa Kemal Atatürk"/>
              </a:rPr>
              <a:t>Atatürk</a:t>
            </a:r>
            <a:r>
              <a:rPr lang="tr-TR" dirty="0"/>
              <a:t>'ün başkumandanlığında zaferle sonuçlanan </a:t>
            </a:r>
            <a:r>
              <a:rPr lang="tr-TR" dirty="0">
                <a:hlinkClick r:id="rId4" tooltip="Büyük Taarruz"/>
              </a:rPr>
              <a:t>Büyük </a:t>
            </a:r>
            <a:r>
              <a:rPr lang="tr-TR" dirty="0" err="1">
                <a:hlinkClick r:id="rId4" tooltip="Büyük Taarruz"/>
              </a:rPr>
              <a:t>Taarruz</a:t>
            </a:r>
            <a:r>
              <a:rPr lang="tr-TR" dirty="0" err="1"/>
              <a:t>'u</a:t>
            </a:r>
            <a:r>
              <a:rPr lang="tr-TR" dirty="0"/>
              <a:t> anmak için </a:t>
            </a:r>
            <a:r>
              <a:rPr lang="tr-TR" dirty="0">
                <a:hlinkClick r:id="rId5" tooltip="Türkiye"/>
              </a:rPr>
              <a:t>Türkiye</a:t>
            </a:r>
            <a:r>
              <a:rPr lang="tr-TR" dirty="0"/>
              <a:t> ve </a:t>
            </a:r>
            <a:r>
              <a:rPr lang="tr-TR" dirty="0">
                <a:hlinkClick r:id="rId6" tooltip="Kuzey Kıbrıs Türk Cumhuriyeti"/>
              </a:rPr>
              <a:t>Kuzey Kıbrıs Türk Cumhuriyeti</a:t>
            </a:r>
            <a:r>
              <a:rPr lang="tr-TR" dirty="0"/>
              <a:t>'nde</a:t>
            </a:r>
            <a:r>
              <a:rPr lang="tr-TR" baseline="30000" dirty="0">
                <a:hlinkClick r:id="rId7"/>
              </a:rPr>
              <a:t>[2]</a:t>
            </a:r>
            <a:r>
              <a:rPr lang="tr-TR" dirty="0"/>
              <a:t> her yıl 30 Ağustos günü kutlanan resmî ve ulusal bir bayram.</a:t>
            </a:r>
          </a:p>
          <a:p>
            <a:r>
              <a:rPr lang="tr-TR" dirty="0"/>
              <a:t>Atatürk'ün başkomutanlığında yapıldığı için </a:t>
            </a:r>
            <a:r>
              <a:rPr lang="tr-TR" i="1" dirty="0"/>
              <a:t>Başkomutanlık Meydan Muharebesi</a:t>
            </a:r>
            <a:r>
              <a:rPr lang="tr-TR" dirty="0"/>
              <a:t> adıyla da bilinen </a:t>
            </a:r>
            <a:r>
              <a:rPr lang="tr-TR" dirty="0">
                <a:hlinkClick r:id="rId4" tooltip="Büyük Taarruz"/>
              </a:rPr>
              <a:t>Büyük </a:t>
            </a:r>
            <a:r>
              <a:rPr lang="tr-TR" dirty="0" err="1">
                <a:hlinkClick r:id="rId4" tooltip="Büyük Taarruz"/>
              </a:rPr>
              <a:t>Taarruz</a:t>
            </a:r>
            <a:r>
              <a:rPr lang="tr-TR" dirty="0" err="1"/>
              <a:t>'un</a:t>
            </a:r>
            <a:r>
              <a:rPr lang="tr-TR" dirty="0"/>
              <a:t> başarıyla sonuçlanmasından sonra Yunan orduları </a:t>
            </a:r>
            <a:r>
              <a:rPr lang="tr-TR" dirty="0">
                <a:hlinkClick r:id="rId8" tooltip="İzmir"/>
              </a:rPr>
              <a:t>İzmir</a:t>
            </a:r>
            <a:r>
              <a:rPr lang="tr-TR" dirty="0"/>
              <a:t>'e kadar takip edilmiş; 9 Eylül 1922'de İzmir'in kurtarılmasıyla Türk toprakları Yunan işgalinden kurtulmuştur. İşgal birliklerinin ülke sınırlarını terk etmesi daha sonra gerçekleşse de, 30 Ağustos sembolik olarak ülke topraklarının geri alındığı günü temsil eder. İlk kez 1924 yılında Afyon'da </a:t>
            </a:r>
            <a:r>
              <a:rPr lang="tr-TR" i="1" dirty="0"/>
              <a:t>Başkumandan Zaferi</a:t>
            </a:r>
            <a:r>
              <a:rPr lang="tr-TR" dirty="0"/>
              <a:t> adıyla kutlanan 30 Ağustos günü, Türkiye'de 1926'dan beri </a:t>
            </a:r>
            <a:r>
              <a:rPr lang="tr-TR" i="1" dirty="0"/>
              <a:t>Zafer Bayramı</a:t>
            </a:r>
            <a:r>
              <a:rPr lang="tr-TR" dirty="0"/>
              <a:t> olarak kutlanmaktadır.</a:t>
            </a:r>
          </a:p>
          <a:p>
            <a:endParaRPr lang="tr-TR" dirty="0"/>
          </a:p>
        </p:txBody>
      </p:sp>
    </p:spTree>
    <p:extLst>
      <p:ext uri="{BB962C8B-B14F-4D97-AF65-F5344CB8AC3E}">
        <p14:creationId xmlns:p14="http://schemas.microsoft.com/office/powerpoint/2010/main" val="129860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740170"/>
          </a:xfrm>
        </p:spPr>
        <p:txBody>
          <a:bodyPr>
            <a:normAutofit/>
          </a:bodyPr>
          <a:lstStyle/>
          <a:p>
            <a:r>
              <a:rPr lang="tr-TR" dirty="0" smtClean="0"/>
              <a:t>Arka plan</a:t>
            </a:r>
            <a:endParaRPr lang="tr-TR" dirty="0"/>
          </a:p>
        </p:txBody>
      </p:sp>
      <p:sp>
        <p:nvSpPr>
          <p:cNvPr id="3" name="İçerik Yer Tutucusu 2"/>
          <p:cNvSpPr>
            <a:spLocks noGrp="1"/>
          </p:cNvSpPr>
          <p:nvPr>
            <p:ph idx="1"/>
          </p:nvPr>
        </p:nvSpPr>
        <p:spPr/>
        <p:txBody>
          <a:bodyPr/>
          <a:lstStyle/>
          <a:p>
            <a:r>
              <a:rPr lang="tr-TR" dirty="0"/>
              <a:t>Büyük Taarruz, </a:t>
            </a:r>
            <a:r>
              <a:rPr lang="tr-TR" dirty="0">
                <a:hlinkClick r:id="rId2" tooltip="Türk Kurtuluş Savaşı"/>
              </a:rPr>
              <a:t>Kurtuluş Savaşı</a:t>
            </a:r>
            <a:r>
              <a:rPr lang="tr-TR" dirty="0"/>
              <a:t> sırasında Türk ordusunun işgalci güçlere son ve kesin darbeyi vurmasını sağlamak ve Anadolu'dan atmak için düşünülüp planlanan gizli bir harekât idi. </a:t>
            </a:r>
            <a:r>
              <a:rPr lang="tr-TR" dirty="0">
                <a:hlinkClick r:id="rId3" tooltip="Türkiye Büyük Millet Meclisi"/>
              </a:rPr>
              <a:t>Türkiye Büyük Millet Meclisi</a:t>
            </a:r>
            <a:r>
              <a:rPr lang="tr-TR" dirty="0"/>
              <a:t>'nin 20 Temmuz 1922'deki oturumunda kendisine dördüncü kez olmak üzere Başkomutanlık yetkisi verilen Atatürk, taarruz kararını Haziran ayında almış ve hazırlıkları gizli olarak yürütmüştü. Büyük Taarruz Ağustos'un 26'sını 27'sine bağlayan gece Afyon'da başlamış, </a:t>
            </a:r>
            <a:r>
              <a:rPr lang="tr-TR" dirty="0">
                <a:hlinkClick r:id="rId4" tooltip="Aslıhanlar, Aslanapa"/>
              </a:rPr>
              <a:t>Aslıhan</a:t>
            </a:r>
            <a:r>
              <a:rPr lang="tr-TR" dirty="0"/>
              <a:t> civarında kuşatılan düşman birliklerinin Mustafa Kemal Paşa'nın bizzat idare ettiği </a:t>
            </a:r>
            <a:r>
              <a:rPr lang="tr-TR" dirty="0">
                <a:hlinkClick r:id="rId5" tooltip="Dumlupınar Meydan Muharebesi"/>
              </a:rPr>
              <a:t>Dumlupınar Meydan Muharebesi</a:t>
            </a:r>
            <a:r>
              <a:rPr lang="tr-TR" dirty="0"/>
              <a:t>'nde imha edilmesi ile Türk ordusunun zaferiyle sonuçlanmıştı.</a:t>
            </a:r>
          </a:p>
        </p:txBody>
      </p:sp>
    </p:spTree>
    <p:extLst>
      <p:ext uri="{BB962C8B-B14F-4D97-AF65-F5344CB8AC3E}">
        <p14:creationId xmlns:p14="http://schemas.microsoft.com/office/powerpoint/2010/main" val="11588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59"/>
            <a:ext cx="9692640" cy="752527"/>
          </a:xfrm>
        </p:spPr>
        <p:txBody>
          <a:bodyPr>
            <a:normAutofit/>
          </a:bodyPr>
          <a:lstStyle/>
          <a:p>
            <a:r>
              <a:rPr lang="tr-TR" dirty="0" smtClean="0"/>
              <a:t>Bayramın geçmişi</a:t>
            </a:r>
            <a:endParaRPr lang="tr-TR" dirty="0"/>
          </a:p>
        </p:txBody>
      </p:sp>
      <p:sp>
        <p:nvSpPr>
          <p:cNvPr id="3" name="İçerik Yer Tutucusu 2"/>
          <p:cNvSpPr>
            <a:spLocks noGrp="1"/>
          </p:cNvSpPr>
          <p:nvPr>
            <p:ph idx="1"/>
          </p:nvPr>
        </p:nvSpPr>
        <p:spPr/>
        <p:txBody>
          <a:bodyPr>
            <a:normAutofit/>
          </a:bodyPr>
          <a:lstStyle/>
          <a:p>
            <a:r>
              <a:rPr lang="tr-TR" dirty="0"/>
              <a:t> 30 Ağustos günü, ilk kez 1924'te Dumlupınar'da </a:t>
            </a:r>
            <a:r>
              <a:rPr lang="tr-TR" dirty="0">
                <a:hlinkClick r:id="rId2" tooltip="Zafertepeçalköy, Altıntaş"/>
              </a:rPr>
              <a:t>Çal Köyü</a:t>
            </a:r>
            <a:r>
              <a:rPr lang="tr-TR" dirty="0"/>
              <a:t> yakınlarında Cumhurbaşkanı Atatürk'ün katıldığı bir törenle </a:t>
            </a:r>
            <a:r>
              <a:rPr lang="tr-TR" i="1" dirty="0"/>
              <a:t>Başkumandan Zaferi</a:t>
            </a:r>
            <a:r>
              <a:rPr lang="tr-TR" dirty="0"/>
              <a:t> adıyla kutlanmıştır. Zaferi kutlamak için iki yıl beklemenin en önemli nedeni 1923 yılının yeni Türkiye açısından hem ulusal hem de uluslararası alanda yoğunluğun had safhada olmasıydı.</a:t>
            </a:r>
            <a:r>
              <a:rPr lang="tr-TR" baseline="30000" dirty="0">
                <a:hlinkClick r:id="rId3"/>
              </a:rPr>
              <a:t>[3]</a:t>
            </a:r>
            <a:endParaRPr lang="tr-TR" dirty="0"/>
          </a:p>
          <a:p>
            <a:r>
              <a:rPr lang="tr-TR" dirty="0"/>
              <a:t>Çal köyünde gerçekleşen ilk törende Atatürk, millî ruhun canlı tutulmasının önemini vurgulamış ve </a:t>
            </a:r>
            <a:r>
              <a:rPr lang="tr-TR" dirty="0">
                <a:hlinkClick r:id="rId4" tooltip="Şehit Sancaktar Mehmetçik Anıtı"/>
              </a:rPr>
              <a:t>Meçhul Asker Abidesi</a:t>
            </a:r>
            <a:r>
              <a:rPr lang="tr-TR" dirty="0"/>
              <a:t>'nin temelini eşi </a:t>
            </a:r>
            <a:r>
              <a:rPr lang="tr-TR" dirty="0">
                <a:hlinkClick r:id="rId5" tooltip="Latife Hanım"/>
              </a:rPr>
              <a:t>Latife Hanım</a:t>
            </a:r>
            <a:r>
              <a:rPr lang="tr-TR" dirty="0"/>
              <a:t> ile beraber atmıştır.</a:t>
            </a:r>
            <a:r>
              <a:rPr lang="tr-TR" baseline="30000" dirty="0">
                <a:hlinkClick r:id="rId3"/>
              </a:rPr>
              <a:t>[4]</a:t>
            </a:r>
            <a:endParaRPr lang="tr-TR" dirty="0"/>
          </a:p>
          <a:p>
            <a:pPr marL="0" indent="0">
              <a:buNone/>
            </a:pPr>
            <a:endParaRPr lang="tr-TR" dirty="0"/>
          </a:p>
        </p:txBody>
      </p:sp>
    </p:spTree>
    <p:extLst>
      <p:ext uri="{BB962C8B-B14F-4D97-AF65-F5344CB8AC3E}">
        <p14:creationId xmlns:p14="http://schemas.microsoft.com/office/powerpoint/2010/main" val="2773406324"/>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789597"/>
          </a:xfrm>
        </p:spPr>
        <p:txBody>
          <a:bodyPr/>
          <a:lstStyle/>
          <a:p>
            <a:r>
              <a:rPr lang="tr-TR" dirty="0" smtClean="0"/>
              <a:t>BAYRAM </a:t>
            </a:r>
            <a:r>
              <a:rPr lang="tr-TR" dirty="0" smtClean="0"/>
              <a:t>GEÇMİŞİ-2</a:t>
            </a:r>
            <a:endParaRPr lang="tr-TR" dirty="0"/>
          </a:p>
        </p:txBody>
      </p:sp>
      <p:sp>
        <p:nvSpPr>
          <p:cNvPr id="3" name="İçerik Yer Tutucusu 2"/>
          <p:cNvSpPr>
            <a:spLocks noGrp="1"/>
          </p:cNvSpPr>
          <p:nvPr>
            <p:ph idx="1"/>
          </p:nvPr>
        </p:nvSpPr>
        <p:spPr/>
        <p:txBody>
          <a:bodyPr>
            <a:normAutofit/>
          </a:bodyPr>
          <a:lstStyle/>
          <a:p>
            <a:r>
              <a:rPr lang="tr-TR" dirty="0"/>
              <a:t>Başkumandan Zaferi 1926'dan itibaren </a:t>
            </a:r>
            <a:r>
              <a:rPr lang="tr-TR" i="1" dirty="0"/>
              <a:t>Zafer Bayramı</a:t>
            </a:r>
            <a:r>
              <a:rPr lang="tr-TR" dirty="0"/>
              <a:t> olarak kutlanmaktadır. 1 Nisan 1926'da kabul edilen Zafer Bayramı Kanunu'nda 30 Ağustos Başkumandan Muharebesi gününün Cumhuriyet ordu ve donanmasının Zafer Bayramı olduğu, her yıl dönümünde bu bayram gününün kara, deniz ve hava kuvvetleri tarafından kutlanacağı belirtilir. Aynı yıl, dönemin Savunma Bakanı </a:t>
            </a:r>
            <a:r>
              <a:rPr lang="tr-TR" dirty="0">
                <a:hlinkClick r:id="rId2" tooltip="Recep Peker"/>
              </a:rPr>
              <a:t>Recep Peker</a:t>
            </a:r>
            <a:r>
              <a:rPr lang="tr-TR" dirty="0"/>
              <a:t>'in yayınladığı bir genelge ile bayram törenlerinde neler yapılacağı detaylı bir şekilde belirtilmiştir. Ancak 1930'ların ortalarına kadar ilk tören gibi üst düzeyde gerçekleşen Büyük Zafer kutlaması veya anma töreni yapılmamıştır.</a:t>
            </a:r>
            <a:r>
              <a:rPr lang="tr-TR" baseline="30000" dirty="0">
                <a:hlinkClick r:id="rId3"/>
              </a:rPr>
              <a:t>[3]</a:t>
            </a:r>
            <a:r>
              <a:rPr lang="tr-TR" dirty="0"/>
              <a:t> Hava Kuvvetlerinin ülke savunmasında önemli bir yeri olması nedeniyle, </a:t>
            </a:r>
            <a:r>
              <a:rPr lang="tr-TR" dirty="0">
                <a:hlinkClick r:id="rId4" tooltip="Tayyare Cemiyeti"/>
              </a:rPr>
              <a:t>Tayyare Cemiyeti</a:t>
            </a:r>
            <a:r>
              <a:rPr lang="tr-TR" dirty="0"/>
              <a:t> de 30 Ağustos tarihini "</a:t>
            </a:r>
            <a:r>
              <a:rPr lang="tr-TR" i="1" dirty="0"/>
              <a:t>Tayyare Bayramı</a:t>
            </a:r>
            <a:r>
              <a:rPr lang="tr-TR" dirty="0"/>
              <a:t>" olarak adlandırmıştır.</a:t>
            </a:r>
          </a:p>
        </p:txBody>
      </p:sp>
    </p:spTree>
    <p:extLst>
      <p:ext uri="{BB962C8B-B14F-4D97-AF65-F5344CB8AC3E}">
        <p14:creationId xmlns:p14="http://schemas.microsoft.com/office/powerpoint/2010/main" val="225173098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709278"/>
          </a:xfrm>
        </p:spPr>
        <p:txBody>
          <a:bodyPr/>
          <a:lstStyle/>
          <a:p>
            <a:r>
              <a:rPr lang="tr-TR" dirty="0" smtClean="0"/>
              <a:t>BAYRAM   </a:t>
            </a:r>
            <a:r>
              <a:rPr lang="tr-TR" dirty="0" smtClean="0"/>
              <a:t>GEÇMİŞİ-3</a:t>
            </a:r>
            <a:endParaRPr lang="tr-TR" dirty="0"/>
          </a:p>
        </p:txBody>
      </p:sp>
      <p:sp>
        <p:nvSpPr>
          <p:cNvPr id="3" name="İçerik Yer Tutucusu 2"/>
          <p:cNvSpPr>
            <a:spLocks noGrp="1"/>
          </p:cNvSpPr>
          <p:nvPr>
            <p:ph idx="1"/>
          </p:nvPr>
        </p:nvSpPr>
        <p:spPr/>
        <p:txBody>
          <a:bodyPr/>
          <a:lstStyle/>
          <a:p>
            <a:r>
              <a:rPr lang="tr-TR" dirty="0"/>
              <a:t>Zafer Bayramı için özellikle 1960'lardan itibaren daha kapsamlı ve katılımlı bir şekilde kutlamalar yapılmaya başlanmıştır.</a:t>
            </a:r>
            <a:r>
              <a:rPr lang="tr-TR" baseline="30000" dirty="0">
                <a:hlinkClick r:id="rId2"/>
              </a:rPr>
              <a:t>[3]</a:t>
            </a:r>
            <a:r>
              <a:rPr lang="tr-TR" dirty="0"/>
              <a:t> 30 Ağustos, Türkiye'de askerî okulların mezuniyet törenlerini yaptıkları gün olmuştur; ayrıca tüm subay ve astsubay rütbe değişiklikleri bu tarihte geçerli olmaktadır. Zafer Bayramı uzun yıllar Genelkurmay Başkanı'nın tebrikleri kabul ettiği bir bayram olarak kutlanmış; bu durum Cumhurbaşkanı </a:t>
            </a:r>
            <a:r>
              <a:rPr lang="tr-TR" dirty="0">
                <a:hlinkClick r:id="rId3" tooltip="Abdullah Gül"/>
              </a:rPr>
              <a:t>Abdullah Gül</a:t>
            </a:r>
            <a:r>
              <a:rPr lang="tr-TR" dirty="0"/>
              <a:t>'ün Başkomutan sıfatıyla kutlamalara ev sahipliği yaptığı 2011 yılından itibaren değişmiştir.</a:t>
            </a:r>
            <a:r>
              <a:rPr lang="tr-TR" baseline="30000" dirty="0">
                <a:hlinkClick r:id="rId2"/>
              </a:rPr>
              <a:t>[5]</a:t>
            </a:r>
            <a:endParaRPr lang="tr-TR" dirty="0"/>
          </a:p>
        </p:txBody>
      </p:sp>
    </p:spTree>
    <p:extLst>
      <p:ext uri="{BB962C8B-B14F-4D97-AF65-F5344CB8AC3E}">
        <p14:creationId xmlns:p14="http://schemas.microsoft.com/office/powerpoint/2010/main" val="2722909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9788" y="886690"/>
            <a:ext cx="3932237" cy="1170709"/>
          </a:xfrm>
        </p:spPr>
        <p:txBody>
          <a:bodyPr/>
          <a:lstStyle/>
          <a:p>
            <a:r>
              <a:rPr lang="tr-TR" dirty="0" smtClean="0"/>
              <a:t>    ZAFER TÜRKÜSÜ</a:t>
            </a:r>
            <a:endParaRPr lang="tr-TR" dirty="0"/>
          </a:p>
        </p:txBody>
      </p:sp>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03738" y="1720942"/>
            <a:ext cx="6080125" cy="3416116"/>
          </a:xfrm>
        </p:spPr>
      </p:pic>
      <p:sp>
        <p:nvSpPr>
          <p:cNvPr id="4" name="Metin Yer Tutucusu 3"/>
          <p:cNvSpPr>
            <a:spLocks noGrp="1"/>
          </p:cNvSpPr>
          <p:nvPr>
            <p:ph type="body" sz="half" idx="2"/>
          </p:nvPr>
        </p:nvSpPr>
        <p:spPr/>
        <p:txBody>
          <a:bodyPr>
            <a:normAutofit/>
          </a:bodyPr>
          <a:lstStyle/>
          <a:p>
            <a:r>
              <a:rPr lang="tr-TR" dirty="0" smtClean="0"/>
              <a:t>Yaşamaz ölümü göze almayan,</a:t>
            </a:r>
            <a:br>
              <a:rPr lang="tr-TR" dirty="0" smtClean="0"/>
            </a:br>
            <a:r>
              <a:rPr lang="tr-TR" dirty="0" smtClean="0"/>
              <a:t>Zafer göz yummadan koşana gider.</a:t>
            </a:r>
            <a:br>
              <a:rPr lang="tr-TR" dirty="0" smtClean="0"/>
            </a:br>
            <a:r>
              <a:rPr lang="tr-TR" dirty="0" smtClean="0"/>
              <a:t>Bayrağa kanının alı çalmayanın,</a:t>
            </a:r>
            <a:br>
              <a:rPr lang="tr-TR" dirty="0" smtClean="0"/>
            </a:br>
            <a:r>
              <a:rPr lang="tr-TR" dirty="0" smtClean="0"/>
              <a:t>Gözyaşı boşana boşana gider.</a:t>
            </a:r>
          </a:p>
          <a:p>
            <a:r>
              <a:rPr lang="tr-TR" dirty="0" smtClean="0"/>
              <a:t>Kazanmak istersen sen de zaferi,</a:t>
            </a:r>
            <a:br>
              <a:rPr lang="tr-TR" dirty="0" smtClean="0"/>
            </a:br>
            <a:r>
              <a:rPr lang="tr-TR" dirty="0" smtClean="0"/>
              <a:t>Gürleyen sesinle doldur gökleri.</a:t>
            </a:r>
            <a:br>
              <a:rPr lang="tr-TR" dirty="0" smtClean="0"/>
            </a:br>
            <a:r>
              <a:rPr lang="tr-TR" dirty="0" smtClean="0"/>
              <a:t>Zafer dedikleri kahraman peri,</a:t>
            </a:r>
            <a:br>
              <a:rPr lang="tr-TR" dirty="0" smtClean="0"/>
            </a:br>
            <a:r>
              <a:rPr lang="tr-TR" dirty="0" smtClean="0"/>
              <a:t>Susandan kaçar da coşana gider.</a:t>
            </a:r>
          </a:p>
          <a:p>
            <a:r>
              <a:rPr lang="tr-TR" dirty="0" smtClean="0"/>
              <a:t>Bu yolda herkes bir, ey delikanlı!</a:t>
            </a:r>
            <a:br>
              <a:rPr lang="tr-TR" dirty="0" smtClean="0"/>
            </a:br>
            <a:r>
              <a:rPr lang="tr-TR" dirty="0" smtClean="0"/>
              <a:t>Diriler şerefli, ölüler şanlı.</a:t>
            </a:r>
            <a:br>
              <a:rPr lang="tr-TR" dirty="0" smtClean="0"/>
            </a:br>
            <a:r>
              <a:rPr lang="tr-TR" dirty="0" smtClean="0"/>
              <a:t>Yurt için dövüşen başı dumanlı,</a:t>
            </a:r>
            <a:br>
              <a:rPr lang="tr-TR" dirty="0" smtClean="0"/>
            </a:br>
            <a:r>
              <a:rPr lang="tr-TR" dirty="0" smtClean="0"/>
              <a:t>Her zaman bu şandan, o şana gider.</a:t>
            </a:r>
          </a:p>
          <a:p>
            <a:r>
              <a:rPr lang="tr-TR" b="1" dirty="0" smtClean="0"/>
              <a:t>- Faruk Nafiz Çamlıbel -</a:t>
            </a:r>
            <a:endParaRPr lang="tr-TR" dirty="0" smtClean="0"/>
          </a:p>
          <a:p>
            <a:endParaRPr lang="tr-TR" dirty="0"/>
          </a:p>
        </p:txBody>
      </p:sp>
    </p:spTree>
    <p:extLst>
      <p:ext uri="{BB962C8B-B14F-4D97-AF65-F5344CB8AC3E}">
        <p14:creationId xmlns:p14="http://schemas.microsoft.com/office/powerpoint/2010/main" val="22325217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ŞANLI </a:t>
            </a:r>
            <a:r>
              <a:rPr lang="tr-TR" dirty="0" smtClean="0"/>
              <a:t>MUSTAFA KEMAL ATATÜRKÜN  SÖZÜ                  </a:t>
            </a:r>
            <a:endParaRPr lang="tr-TR" dirty="0"/>
          </a:p>
        </p:txBody>
      </p:sp>
      <p:sp>
        <p:nvSpPr>
          <p:cNvPr id="3" name="İçerik Yer Tutucusu 2"/>
          <p:cNvSpPr>
            <a:spLocks noGrp="1"/>
          </p:cNvSpPr>
          <p:nvPr>
            <p:ph idx="1"/>
          </p:nvPr>
        </p:nvSpPr>
        <p:spPr/>
        <p:txBody>
          <a:bodyPr/>
          <a:lstStyle/>
          <a:p>
            <a:r>
              <a:rPr lang="tr-TR" b="1" dirty="0"/>
              <a:t>Zafer</a:t>
            </a:r>
            <a:r>
              <a:rPr lang="tr-TR" dirty="0"/>
              <a:t>, "</a:t>
            </a:r>
            <a:r>
              <a:rPr lang="tr-TR" b="1" dirty="0"/>
              <a:t>Zafer</a:t>
            </a:r>
            <a:r>
              <a:rPr lang="tr-TR" dirty="0"/>
              <a:t> benimdir" diyebilenindir. Başarı ise, "Başaracağım" diye başlayarak sonunda "Başardım" diyebilenindir. (Mustafa Kemal </a:t>
            </a:r>
            <a:r>
              <a:rPr lang="tr-TR" b="1" dirty="0"/>
              <a:t>ATATÜRK</a:t>
            </a:r>
            <a:r>
              <a:rPr lang="tr-TR" dirty="0"/>
              <a:t>). Harp zaruri ve hayati olmalıdır.</a:t>
            </a:r>
          </a:p>
        </p:txBody>
      </p:sp>
    </p:spTree>
    <p:extLst>
      <p:ext uri="{BB962C8B-B14F-4D97-AF65-F5344CB8AC3E}">
        <p14:creationId xmlns:p14="http://schemas.microsoft.com/office/powerpoint/2010/main" val="17104934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872" y="365760"/>
            <a:ext cx="9692640" cy="635137"/>
          </a:xfrm>
        </p:spPr>
        <p:txBody>
          <a:bodyPr>
            <a:normAutofit fontScale="90000"/>
          </a:bodyPr>
          <a:lstStyle/>
          <a:p>
            <a:r>
              <a:rPr lang="tr-TR" dirty="0" smtClean="0"/>
              <a:t>KUTLAMA-01</a:t>
            </a:r>
            <a:endParaRPr lang="tr-TR" dirty="0"/>
          </a:p>
        </p:txBody>
      </p:sp>
      <p:sp>
        <p:nvSpPr>
          <p:cNvPr id="3" name="İçerik Yer Tutucusu 2"/>
          <p:cNvSpPr>
            <a:spLocks noGrp="1"/>
          </p:cNvSpPr>
          <p:nvPr>
            <p:ph idx="1"/>
          </p:nvPr>
        </p:nvSpPr>
        <p:spPr/>
        <p:txBody>
          <a:bodyPr/>
          <a:lstStyle/>
          <a:p>
            <a:r>
              <a:rPr lang="tr-TR" dirty="0"/>
              <a:t>30 Ağustos günü, Türkiye'de resmî tatildir. Zafer Bayramı'nda başkent </a:t>
            </a:r>
            <a:r>
              <a:rPr lang="tr-TR" dirty="0">
                <a:hlinkClick r:id="rId2" tooltip="Ankara"/>
              </a:rPr>
              <a:t>Ankara</a:t>
            </a:r>
            <a:r>
              <a:rPr lang="tr-TR" dirty="0"/>
              <a:t>'da ve Ankara dışında gerçekleştirilen kutlama ve törenler, "</a:t>
            </a:r>
            <a:r>
              <a:rPr lang="tr-TR" i="1" dirty="0"/>
              <a:t>Ulusal ve Resmi Bayramlar ile Mahalli Kurtuluş Günleri, Atatürk Günleri ve Tarihi Günlerde Yapılacak Tören ve Kutlamalar Yönetmeliği</a:t>
            </a:r>
            <a:r>
              <a:rPr lang="tr-TR" dirty="0"/>
              <a:t>" ile düzenlenmiştir. 2012 yılında yenilenen</a:t>
            </a:r>
            <a:r>
              <a:rPr lang="tr-TR" baseline="30000" dirty="0">
                <a:hlinkClick r:id="rId3"/>
              </a:rPr>
              <a:t>[6]</a:t>
            </a:r>
            <a:r>
              <a:rPr lang="tr-TR" dirty="0"/>
              <a:t> bu yönetmeliğe göre:</a:t>
            </a:r>
          </a:p>
        </p:txBody>
      </p:sp>
    </p:spTree>
    <p:extLst>
      <p:ext uri="{BB962C8B-B14F-4D97-AF65-F5344CB8AC3E}">
        <p14:creationId xmlns:p14="http://schemas.microsoft.com/office/powerpoint/2010/main" val="219566048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TM03457515[[fn=Manzara]]</Template>
  <TotalTime>46</TotalTime>
  <Words>1139</Words>
  <Application>Microsoft Office PowerPoint</Application>
  <PresentationFormat>Geniş ekran</PresentationFormat>
  <Paragraphs>38</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Schoolbook</vt:lpstr>
      <vt:lpstr>Wingdings 2</vt:lpstr>
      <vt:lpstr>View</vt:lpstr>
      <vt:lpstr>30 AĞUSTOS ZAFER BAYRAMI</vt:lpstr>
      <vt:lpstr>Zafer Bayramı</vt:lpstr>
      <vt:lpstr>Arka plan</vt:lpstr>
      <vt:lpstr>Bayramın geçmişi</vt:lpstr>
      <vt:lpstr>BAYRAM GEÇMİŞİ-2</vt:lpstr>
      <vt:lpstr>BAYRAM   GEÇMİŞİ-3</vt:lpstr>
      <vt:lpstr>    ZAFER TÜRKÜSÜ</vt:lpstr>
      <vt:lpstr>ŞANLI MUSTAFA KEMAL ATATÜRKÜN  SÖZÜ                  </vt:lpstr>
      <vt:lpstr>KUTLAMA-01</vt:lpstr>
      <vt:lpstr>KUTLAMA-02</vt:lpstr>
      <vt:lpstr>KUTLAMA-03</vt:lpstr>
      <vt:lpstr>30 Ağustos Zafer Bayramı kutlu olsun…. </vt:lpstr>
      <vt:lpstr>Kaynakça </vt:lpstr>
      <vt:lpstr>Kaynakça-02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30 AĞUSTOS ZAFER BAYRAMI</dc:title>
  <dc:creator>turkcehocasi.com</dc:creator>
  <cp:lastModifiedBy>White</cp:lastModifiedBy>
  <cp:revision>7</cp:revision>
  <dcterms:created xsi:type="dcterms:W3CDTF">2022-02-15T14:20:11Z</dcterms:created>
  <dcterms:modified xsi:type="dcterms:W3CDTF">2022-06-22T10:39:23Z</dcterms:modified>
</cp:coreProperties>
</file>