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333" r:id="rId2"/>
    <p:sldId id="294" r:id="rId3"/>
    <p:sldId id="280" r:id="rId4"/>
    <p:sldId id="261" r:id="rId5"/>
    <p:sldId id="288" r:id="rId6"/>
    <p:sldId id="296" r:id="rId7"/>
    <p:sldId id="298" r:id="rId8"/>
    <p:sldId id="299" r:id="rId9"/>
    <p:sldId id="301" r:id="rId10"/>
    <p:sldId id="302" r:id="rId11"/>
    <p:sldId id="316" r:id="rId12"/>
    <p:sldId id="317" r:id="rId13"/>
    <p:sldId id="275" r:id="rId14"/>
    <p:sldId id="258" r:id="rId15"/>
    <p:sldId id="259" r:id="rId16"/>
    <p:sldId id="300" r:id="rId17"/>
    <p:sldId id="303" r:id="rId18"/>
    <p:sldId id="326" r:id="rId19"/>
    <p:sldId id="310" r:id="rId20"/>
    <p:sldId id="312" r:id="rId21"/>
    <p:sldId id="330" r:id="rId22"/>
    <p:sldId id="331" r:id="rId23"/>
    <p:sldId id="332" r:id="rId24"/>
    <p:sldId id="334" r:id="rId25"/>
    <p:sldId id="313" r:id="rId26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Brush Script BT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Brush Script BT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Brush Script BT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Brush Script BT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Brush Script BT" pitchFamily="82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Brush Script BT" pitchFamily="82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Brush Script BT" pitchFamily="82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Brush Script BT" pitchFamily="82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Brush Script BT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2" autoAdjust="0"/>
    <p:restoredTop sz="94649" autoAdjust="0"/>
  </p:normalViewPr>
  <p:slideViewPr>
    <p:cSldViewPr>
      <p:cViewPr varScale="1">
        <p:scale>
          <a:sx n="155" d="100"/>
          <a:sy n="155" d="100"/>
        </p:scale>
        <p:origin x="18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DACA0-3951-4F6E-89AB-05DD27D01F9A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9A2C-C99D-460A-A72C-F21AB374F29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410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0A25-542C-4E43-8671-7281D3BB966A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39B92-C7F7-4035-AFCA-F17977A29A4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146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0D7E-C96E-479F-920C-A90E1A4F4211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0398B-0F49-4D1D-8FA9-539D0A584E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6870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A435-895C-4D7D-A012-1FA82BE8C3B8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7886B-8B5C-4F8A-BDCB-E9E4878135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2203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936AA-496E-4797-9A2D-B427637D605E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26B4-F3EF-49A8-839F-5A81CA1A4D5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7049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EE9B-A010-43F4-B3DB-2AA34621D4A8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242F4-334A-4017-AD0C-B6F935E8694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762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0A29-44E1-42C4-84BC-AB5189BD734E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7A5E2-0929-4C56-B190-30D39264C3A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4936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210C-B9E7-4F59-9236-7BC786CDAF36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0677D-6F8C-46EB-8369-8310C916998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9857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D365-C85C-4B58-A85F-8D656D664D29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C46DE-84CB-49E9-A465-3229EE934EB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043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CFEA-8153-4FF2-A430-9594C8491672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399E1-B2C5-45B5-947A-D2361EA1BEE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359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2EA1-8E7A-45DB-8054-0ECC1E8F561B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35250-BF18-4723-938A-6948A03BB5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846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fld id="{2C4CEC1F-B367-4A5D-955F-22BFA0FC5DC3}" type="datetimeFigureOut">
              <a:rPr lang="tr-TR" altLang="tr-TR"/>
              <a:pPr>
                <a:defRPr/>
              </a:pPr>
              <a:t>26.07.2022</a:t>
            </a:fld>
            <a:endParaRPr lang="tr-TR" altLang="tr-T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fld id="{0DE8198C-5DE4-40FE-BDEB-97B59C794B3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lipart.com/en/close-up?o=2709732&amp;memlevel=C&amp;a=a&amp;q=tv&amp;k_mode=all&amp;s=99&amp;e=147&amp;show=&amp;c=&amp;cid=&amp;findincat=&amp;g=&amp;cc=&amp;page=3&amp;k_exc=&amp;pubid=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clipart.com/en/close-up?o=4066267&amp;memlevel=A&amp;a=a&amp;q=tv%20remote&amp;k_mode=all&amp;s=1&amp;e=49&amp;show=&amp;c=&amp;cid=&amp;findincat=&amp;g=&amp;cc=&amp;page=&amp;k_exc=&amp;pubid=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joker.com.tr/urungorselleri/ST01106BR.GIF&amp;imgrefurl=http://www.joker.com.tr/urun.aspx%3FstkID%3D1106&amp;usg=__8RKnRGF6NhNCwLs1H0mkYC-wZls=&amp;h=400&amp;w=332&amp;sz=43&amp;hl=tr&amp;start=57&amp;um=1&amp;tbnid=xtovmE1HQGTlYM:&amp;tbnh=124&amp;tbnw=103&amp;prev=/images%3Fq%3Dfi%25C5%259Fi%2Bprize%2Btakma%26start%3D54%26ndsp%3D18%26um%3D1%26hl%3Dtr%26sa%3D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lipart.com/en/close-up?o=3783995&amp;memlevel=A&amp;a=a&amp;q=refrigerator&amp;k_mode=all&amp;s=1&amp;e=49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913" y="549275"/>
            <a:ext cx="6400800" cy="720725"/>
          </a:xfrm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eaLnBrk="1" hangingPunct="1">
              <a:defRPr/>
            </a:pPr>
            <a:r>
              <a:rPr lang="tr-TR" altLang="tr-T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ENERJİ  TASARRUFU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452563"/>
            <a:ext cx="5224462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9950" y="404813"/>
            <a:ext cx="6870700" cy="844550"/>
          </a:xfrm>
        </p:spPr>
        <p:txBody>
          <a:bodyPr anchor="b"/>
          <a:lstStyle/>
          <a:p>
            <a:pPr eaLnBrk="1" hangingPunct="1">
              <a:defRPr/>
            </a:pPr>
            <a:r>
              <a:rPr lang="tr-TR" altLang="tr-T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ELEKTRİKLİ EV ALETLERİ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5"/>
            <a:ext cx="8062912" cy="3455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 b="1" smtClean="0"/>
              <a:t>-</a:t>
            </a:r>
            <a:r>
              <a:rPr lang="tr-TR" altLang="tr-TR" sz="2800" smtClean="0"/>
              <a:t> Televizyon VCD veya uydu alıcı gibi uykuda bekleme (kumandadan kapanma) özelliği bulunan cihazların fişi çekilmelidir. </a:t>
            </a:r>
            <a:r>
              <a:rPr lang="tr-TR" altLang="tr-TR" sz="2800" b="1" smtClean="0">
                <a:solidFill>
                  <a:srgbClr val="FF0000"/>
                </a:solidFill>
              </a:rPr>
              <a:t>Elektronik cihazlar kumandadan kapatılsa da normal miktarın %5 i kadar elektrik enerjisi harcar.</a:t>
            </a:r>
            <a:endParaRPr lang="tr-TR" altLang="tr-TR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smtClean="0"/>
              <a:t/>
            </a:r>
            <a:br>
              <a:rPr lang="tr-TR" altLang="tr-TR" sz="2400" smtClean="0"/>
            </a:br>
            <a:endParaRPr lang="tr-TR" altLang="tr-TR" sz="2400" smtClean="0"/>
          </a:p>
        </p:txBody>
      </p:sp>
      <p:pic>
        <p:nvPicPr>
          <p:cNvPr id="11268" name="Picture 9" descr="77075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7670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 descr="2286705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81711">
            <a:off x="6303169" y="4866482"/>
            <a:ext cx="19431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ilgisayar_parc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3383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4392613" cy="1871662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6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Bilgisayar</a:t>
            </a:r>
            <a:br>
              <a:rPr lang="tr-TR" altLang="tr-TR" sz="6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tr-TR" altLang="tr-TR" sz="6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Kullanımı!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800" smtClean="0">
                <a:latin typeface="Comic Sans MS" panose="030F0702030302020204" pitchFamily="66" charset="0"/>
              </a:rPr>
              <a:t>Bilgisayarlar hiç bir işlem yapılmadığı "bekleme" konumunda da 27 watt gibi oldukça yüksek sayılabilecek bir miktarda elektrik tüketirler.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800" smtClean="0">
                <a:latin typeface="Comic Sans MS" panose="030F0702030302020204" pitchFamily="66" charset="0"/>
              </a:rPr>
              <a:t>Bilgisayar kapatıldığında bile gücü sıfırlanmayıp 5 watt civarında bir elektrik tüketir.</a:t>
            </a:r>
            <a:br>
              <a:rPr lang="tr-TR" altLang="tr-TR" sz="2800" smtClean="0">
                <a:latin typeface="Comic Sans MS" panose="030F0702030302020204" pitchFamily="66" charset="0"/>
              </a:rPr>
            </a:br>
            <a:r>
              <a:rPr lang="tr-TR" altLang="tr-TR" sz="2800" smtClean="0">
                <a:latin typeface="Comic Sans MS" panose="030F0702030302020204" pitchFamily="66" charset="0"/>
              </a:rPr>
              <a:t/>
            </a:r>
            <a:br>
              <a:rPr lang="tr-TR" altLang="tr-TR" sz="2800" smtClean="0">
                <a:latin typeface="Comic Sans MS" panose="030F0702030302020204" pitchFamily="66" charset="0"/>
              </a:rPr>
            </a:br>
            <a:r>
              <a:rPr lang="tr-TR" altLang="tr-TR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Dolayısıyla, bilgisayarın hiç elektrik tüketmediğinden emin olmak için fişini prizden çekmeliyiz.</a:t>
            </a:r>
          </a:p>
        </p:txBody>
      </p:sp>
      <p:pic>
        <p:nvPicPr>
          <p:cNvPr id="12293" name="Picture 7" descr="ST01106B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724400"/>
            <a:ext cx="16160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88913"/>
            <a:ext cx="7489825" cy="12954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Elektriği gereksiz </a:t>
            </a:r>
            <a:br>
              <a:rPr lang="tr-TR" altLang="tr-TR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altLang="tr-TR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yere kullanırsak!</a:t>
            </a:r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1979613" y="1628775"/>
            <a:ext cx="5400675" cy="4090988"/>
            <a:chOff x="1020" y="1434"/>
            <a:chExt cx="3402" cy="2577"/>
          </a:xfrm>
        </p:grpSpPr>
        <p:pic>
          <p:nvPicPr>
            <p:cNvPr id="13319" name="Picture 2" descr="bilgisayar_parcal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434"/>
              <a:ext cx="3039" cy="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>
              <a:off x="1020" y="1450"/>
              <a:ext cx="3402" cy="0"/>
            </a:xfrm>
            <a:prstGeom prst="line">
              <a:avLst/>
            </a:prstGeom>
            <a:noFill/>
            <a:ln w="762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900113" y="5876925"/>
            <a:ext cx="7489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tr-TR" sz="4800" b="1" i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Bilgisayar Kullanamayız…</a:t>
            </a:r>
          </a:p>
        </p:txBody>
      </p:sp>
      <p:sp>
        <p:nvSpPr>
          <p:cNvPr id="13317" name="Line 12"/>
          <p:cNvSpPr>
            <a:spLocks noChangeShapeType="1"/>
          </p:cNvSpPr>
          <p:nvPr/>
        </p:nvSpPr>
        <p:spPr bwMode="auto">
          <a:xfrm flipH="1">
            <a:off x="1979613" y="1628775"/>
            <a:ext cx="5113337" cy="4248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8" name="Line 13"/>
          <p:cNvSpPr>
            <a:spLocks noChangeShapeType="1"/>
          </p:cNvSpPr>
          <p:nvPr/>
        </p:nvSpPr>
        <p:spPr bwMode="auto">
          <a:xfrm>
            <a:off x="2124075" y="1628775"/>
            <a:ext cx="5184775" cy="4248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2363" y="404813"/>
            <a:ext cx="6870700" cy="915987"/>
          </a:xfrm>
        </p:spPr>
        <p:txBody>
          <a:bodyPr anchor="b"/>
          <a:lstStyle/>
          <a:p>
            <a:pPr eaLnBrk="1" hangingPunct="1"/>
            <a:r>
              <a:rPr lang="tr-TR" altLang="tr-TR" b="1" smtClean="0"/>
              <a:t>YAKIT  TASARRUFU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484313"/>
            <a:ext cx="7488237" cy="3600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3000" smtClean="0"/>
              <a:t>	Enerji tüketimimizin </a:t>
            </a:r>
            <a:r>
              <a:rPr lang="tr-TR" altLang="tr-TR" sz="3000" smtClean="0">
                <a:solidFill>
                  <a:schemeClr val="tx2"/>
                </a:solidFill>
              </a:rPr>
              <a:t>%82 si ısıtma</a:t>
            </a:r>
            <a:r>
              <a:rPr lang="tr-TR" altLang="tr-TR" sz="3000" smtClean="0"/>
              <a:t> için kullanılmaktadır. Isı yalıtım önlemlerinin alınması ile bu kayıplar azaltılabilir. </a:t>
            </a:r>
          </a:p>
          <a:p>
            <a:pPr eaLnBrk="1" hangingPunct="1">
              <a:buFontTx/>
              <a:buNone/>
            </a:pPr>
            <a:endParaRPr lang="tr-TR" altLang="tr-TR" sz="3000" smtClean="0"/>
          </a:p>
          <a:p>
            <a:pPr eaLnBrk="1" hangingPunct="1">
              <a:buFontTx/>
              <a:buNone/>
            </a:pPr>
            <a:r>
              <a:rPr lang="tr-TR" altLang="tr-TR" sz="3000" smtClean="0"/>
              <a:t>   </a:t>
            </a:r>
            <a:r>
              <a:rPr lang="tr-TR" altLang="tr-TR" sz="3000" smtClean="0">
                <a:solidFill>
                  <a:srgbClr val="FF0000"/>
                </a:solidFill>
              </a:rPr>
              <a:t>Binaların yalıtımı ile %25 den %50 ye varan yakıt tasarrufu sağlanması mümkündür.</a:t>
            </a:r>
          </a:p>
        </p:txBody>
      </p:sp>
      <p:pic>
        <p:nvPicPr>
          <p:cNvPr id="14340" name="Picture 11" descr="enerji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296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20713"/>
            <a:ext cx="6870700" cy="987425"/>
          </a:xfrm>
        </p:spPr>
        <p:txBody>
          <a:bodyPr anchor="b"/>
          <a:lstStyle/>
          <a:p>
            <a:pPr eaLnBrk="1" hangingPunct="1"/>
            <a:r>
              <a:rPr lang="tr-TR" altLang="tr-TR" b="1" smtClean="0"/>
              <a:t>ÜZGÜN  BİR  AİLE</a:t>
            </a:r>
          </a:p>
        </p:txBody>
      </p:sp>
      <p:sp>
        <p:nvSpPr>
          <p:cNvPr id="15363" name="Rectangle 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978025"/>
            <a:ext cx="7783513" cy="2513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   Bu yalıtımsız evde oturan aile kış aylarında daha fazla yakıt kullandıkları için endişeliler.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230313" y="609600"/>
            <a:ext cx="6870700" cy="519113"/>
          </a:xfrm>
        </p:spPr>
        <p:txBody>
          <a:bodyPr anchor="b"/>
          <a:lstStyle/>
          <a:p>
            <a:pPr eaLnBrk="1" hangingPunct="1"/>
            <a:r>
              <a:rPr lang="tr-TR" altLang="tr-TR" b="1" smtClean="0"/>
              <a:t>MUTLU  BİR  AİLE</a:t>
            </a:r>
          </a:p>
        </p:txBody>
      </p:sp>
      <p:sp>
        <p:nvSpPr>
          <p:cNvPr id="16387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1846263"/>
            <a:ext cx="7418387" cy="3743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   Bu yalıtımlı evde oturan aile kış aylarında daha az yakıt kullandıkları için mutlular.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700213"/>
            <a:ext cx="7129462" cy="1728787"/>
          </a:xfrm>
        </p:spPr>
        <p:txBody>
          <a:bodyPr anchor="b"/>
          <a:lstStyle/>
          <a:p>
            <a:pPr eaLnBrk="1" hangingPunct="1"/>
            <a:r>
              <a:rPr lang="tr-TR" altLang="tr-TR" sz="4000" b="1" smtClean="0"/>
              <a:t>NEDEN BİZ DE MUTLU  </a:t>
            </a:r>
            <a:br>
              <a:rPr lang="tr-TR" altLang="tr-TR" sz="4000" b="1" smtClean="0"/>
            </a:br>
            <a:r>
              <a:rPr lang="tr-TR" altLang="tr-TR" sz="4000" b="1" smtClean="0"/>
              <a:t>BİR  AİLE OLMAYALIM?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303213"/>
            <a:ext cx="7700963" cy="1397000"/>
          </a:xfrm>
        </p:spPr>
        <p:txBody>
          <a:bodyPr/>
          <a:lstStyle/>
          <a:p>
            <a:pPr eaLnBrk="1" hangingPunct="1">
              <a:defRPr/>
            </a:pPr>
            <a:r>
              <a:rPr lang="tr-TR" sz="5400" b="1" ker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NELER YAPMALIYIZ?</a:t>
            </a:r>
          </a:p>
        </p:txBody>
      </p:sp>
      <p:pic>
        <p:nvPicPr>
          <p:cNvPr id="18435" name="Picture 3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2000250"/>
            <a:ext cx="583723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8888" y="1916113"/>
            <a:ext cx="6985000" cy="2420937"/>
          </a:xfrm>
        </p:spPr>
        <p:txBody>
          <a:bodyPr anchor="ctr"/>
          <a:lstStyle/>
          <a:p>
            <a:pPr eaLnBrk="1" hangingPunct="1"/>
            <a:r>
              <a:rPr lang="tr-TR" altLang="tr-TR" sz="5000" smtClean="0">
                <a:solidFill>
                  <a:srgbClr val="FF0000"/>
                </a:solidFill>
              </a:rPr>
              <a:t>GEREĞİNDEN FAZLA KAĞIT TÜKETMEMELİYİZ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835150" y="2133600"/>
            <a:ext cx="554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alt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GEREKSİZ IŞIKLARI</a:t>
            </a:r>
          </a:p>
          <a:p>
            <a:pPr>
              <a:spcBef>
                <a:spcPct val="50000"/>
              </a:spcBef>
              <a:defRPr/>
            </a:pPr>
            <a:r>
              <a:rPr lang="tr-TR" alt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SÖNDÜRMELİYİZ…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981075"/>
            <a:ext cx="6400800" cy="1368425"/>
          </a:xfrm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eaLnBrk="1" hangingPunct="1"/>
            <a:r>
              <a:rPr lang="tr-TR" altLang="tr-TR" sz="4000" smtClean="0"/>
              <a:t>ENERJİ  TASARRUFU  NEDİR?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2708275"/>
            <a:ext cx="7616825" cy="31686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tr-TR" altLang="tr-TR" smtClean="0"/>
              <a:t>Enerji tasarrufu, üretimde, konforumuzda ve iş gücümüzde her hangi bir azalma olmadan enerjiyi  verimli kullanmak ve israf etmemektir.</a:t>
            </a:r>
            <a:endParaRPr lang="tr-TR" altLang="tr-TR" sz="280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0"/>
            <a:ext cx="77406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76250"/>
            <a:ext cx="7847012" cy="4824413"/>
          </a:xfrm>
        </p:spPr>
        <p:txBody>
          <a:bodyPr anchor="ctr"/>
          <a:lstStyle/>
          <a:p>
            <a:pPr eaLnBrk="1" hangingPunct="1"/>
            <a:r>
              <a:rPr lang="tr-TR" altLang="tr-TR" sz="7200" smtClean="0">
                <a:solidFill>
                  <a:srgbClr val="FF0000"/>
                </a:solidFill>
              </a:rPr>
              <a:t/>
            </a:r>
            <a:br>
              <a:rPr lang="tr-TR" altLang="tr-TR" sz="7200" smtClean="0">
                <a:solidFill>
                  <a:srgbClr val="FF0000"/>
                </a:solidFill>
              </a:rPr>
            </a:br>
            <a:r>
              <a:rPr lang="tr-TR" altLang="tr-TR" sz="8000" smtClean="0">
                <a:solidFill>
                  <a:srgbClr val="FF0000"/>
                </a:solidFill>
              </a:rPr>
              <a:t>GEREĞİNDEN FAZLA SU TÜKETİRSEK...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65175"/>
            <a:ext cx="542925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411413" y="5751513"/>
            <a:ext cx="5121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000" b="1"/>
              <a:t>AĞAÇLAR KURUR...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tbn1.google.com/images?q=tbn:i9Wx6g_Upr6SVM:http://www.kaliteliresimler.com/data/media/69/col_manzaras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403350" y="5735638"/>
            <a:ext cx="5940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VE ÇÖL OLUR...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628775"/>
            <a:ext cx="5976937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468313" y="476250"/>
            <a:ext cx="79311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5500" b="1" i="0">
                <a:solidFill>
                  <a:schemeClr val="tx2"/>
                </a:solidFill>
              </a:rPr>
              <a:t>BU GÜZEL ÜLKEMİZ</a:t>
            </a:r>
            <a:endParaRPr lang="tr-TR" altLang="tr-TR" sz="5500" b="1" i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694848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68313" y="476250"/>
            <a:ext cx="79311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6500" b="1" i="0">
                <a:solidFill>
                  <a:schemeClr val="tx2"/>
                </a:solidFill>
              </a:rPr>
              <a:t>ÇÖL </a:t>
            </a:r>
            <a:r>
              <a:rPr lang="tr-TR" altLang="tr-TR" sz="6500" b="1" i="0">
                <a:solidFill>
                  <a:srgbClr val="FF3300"/>
                </a:solidFill>
              </a:rPr>
              <a:t>OLMASIN!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1268413"/>
            <a:ext cx="7561262" cy="43926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tr-TR" altLang="tr-TR" sz="3600" smtClean="0"/>
              <a:t>   </a:t>
            </a:r>
            <a:r>
              <a:rPr lang="tr-TR" altLang="tr-TR" sz="4000" smtClean="0"/>
              <a:t>Enerji tasarrufu, enerji ihtiyacının azaltılması veya kısıtlanması şeklinde düşünülmemelidir.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4413" y="1196975"/>
            <a:ext cx="6870700" cy="1600200"/>
          </a:xfrm>
        </p:spPr>
        <p:txBody>
          <a:bodyPr anchor="b"/>
          <a:lstStyle/>
          <a:p>
            <a:pPr eaLnBrk="1" hangingPunct="1"/>
            <a:r>
              <a:rPr lang="tr-TR" altLang="tr-TR" b="1" smtClean="0">
                <a:latin typeface="Monotype Corsiva" pitchFamily="66" charset="0"/>
              </a:rPr>
              <a:t>ENERJİYİ NİÇİN   VERİMLİ  KULLANMALIYIZ?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227388"/>
            <a:ext cx="7920037" cy="1857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4000" smtClean="0"/>
              <a:t>   Çünkü, doğal kaynaklar hızla tükenmekte ve çevre kirliliği artmaktadır.</a:t>
            </a:r>
          </a:p>
        </p:txBody>
      </p:sp>
      <p:pic>
        <p:nvPicPr>
          <p:cNvPr id="5124" name="Picture 7" descr="enerji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296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2205038"/>
            <a:ext cx="6870700" cy="1600200"/>
          </a:xfrm>
        </p:spPr>
        <p:txBody>
          <a:bodyPr anchor="b"/>
          <a:lstStyle/>
          <a:p>
            <a:pPr eaLnBrk="1" hangingPunct="1"/>
            <a:r>
              <a:rPr lang="tr-TR" altLang="tr-TR" sz="4000" smtClean="0"/>
              <a:t>AYDINLATMADA ENERJİ TASARRUF NOKTALARI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696200" cy="2176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	Eğer evimizde </a:t>
            </a:r>
            <a:r>
              <a:rPr lang="tr-TR" altLang="tr-TR" smtClean="0">
                <a:solidFill>
                  <a:schemeClr val="tx2"/>
                </a:solidFill>
              </a:rPr>
              <a:t>kompakt fluoresan (beyaz renkli)</a:t>
            </a:r>
            <a:r>
              <a:rPr lang="tr-TR" altLang="tr-TR" smtClean="0"/>
              <a:t> ampuller kullanırsak aydınlatmada enerji </a:t>
            </a:r>
            <a:r>
              <a:rPr lang="tr-TR" altLang="tr-TR" smtClean="0">
                <a:solidFill>
                  <a:schemeClr val="tx2"/>
                </a:solidFill>
              </a:rPr>
              <a:t>tasarrufumuz %80</a:t>
            </a:r>
            <a:r>
              <a:rPr lang="tr-TR" altLang="tr-TR" smtClean="0"/>
              <a:t> lere ulaşabilir. 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014413" y="476250"/>
            <a:ext cx="6870700" cy="915988"/>
          </a:xfrm>
          <a:noFill/>
        </p:spPr>
        <p:txBody>
          <a:bodyPr anchor="b"/>
          <a:lstStyle/>
          <a:p>
            <a:pPr eaLnBrk="1" hangingPunct="1"/>
            <a:r>
              <a:rPr lang="tr-TR" altLang="tr-TR" b="1" smtClean="0"/>
              <a:t>EVDE AYDINLATMA</a:t>
            </a:r>
          </a:p>
        </p:txBody>
      </p:sp>
      <p:pic>
        <p:nvPicPr>
          <p:cNvPr id="7172" name="Picture 10" descr="flure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652963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akk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52963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flores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28775"/>
            <a:ext cx="30972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341438"/>
            <a:ext cx="8062912" cy="4321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b="1" smtClean="0"/>
              <a:t>	</a:t>
            </a:r>
            <a:r>
              <a:rPr lang="tr-TR" altLang="tr-TR" sz="4000" smtClean="0"/>
              <a:t/>
            </a:r>
            <a:br>
              <a:rPr lang="tr-TR" altLang="tr-TR" sz="4000" smtClean="0"/>
            </a:br>
            <a:r>
              <a:rPr lang="tr-TR" altLang="tr-TR" b="1" smtClean="0"/>
              <a:t>Dikkat edilmesi gereken hususlar: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 </a:t>
            </a:r>
            <a:br>
              <a:rPr lang="tr-TR" altLang="tr-TR" smtClean="0"/>
            </a:br>
            <a:r>
              <a:rPr lang="tr-TR" altLang="tr-TR" b="1" smtClean="0"/>
              <a:t>-</a:t>
            </a:r>
            <a:r>
              <a:rPr lang="tr-TR" altLang="tr-TR" smtClean="0"/>
              <a:t> Dekoratif amaçlı kullanılan avize türü aydınlatma araçları akkor lambalarla (</a:t>
            </a:r>
            <a:r>
              <a:rPr lang="tr-TR" altLang="tr-TR" smtClean="0">
                <a:solidFill>
                  <a:srgbClr val="FF0000"/>
                </a:solidFill>
              </a:rPr>
              <a:t>sarı renkli</a:t>
            </a:r>
            <a:r>
              <a:rPr lang="tr-TR" altLang="tr-TR" smtClean="0"/>
              <a:t> ) çalışır ve </a:t>
            </a:r>
            <a:r>
              <a:rPr lang="tr-TR" altLang="tr-TR" smtClean="0">
                <a:solidFill>
                  <a:srgbClr val="FF0000"/>
                </a:solidFill>
              </a:rPr>
              <a:t>çok enerji harcar.</a:t>
            </a:r>
            <a:br>
              <a:rPr lang="tr-TR" altLang="tr-TR" smtClean="0">
                <a:solidFill>
                  <a:srgbClr val="FF0000"/>
                </a:solidFill>
              </a:rPr>
            </a:br>
            <a:endParaRPr lang="tr-TR" altLang="tr-TR" smtClean="0">
              <a:solidFill>
                <a:srgbClr val="FF0000"/>
              </a:solidFill>
            </a:endParaRPr>
          </a:p>
        </p:txBody>
      </p:sp>
      <p:pic>
        <p:nvPicPr>
          <p:cNvPr id="8195" name="Picture 7" descr="enerji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28613"/>
            <a:ext cx="12763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549275"/>
            <a:ext cx="6870700" cy="844550"/>
          </a:xfrm>
          <a:noFill/>
        </p:spPr>
        <p:txBody>
          <a:bodyPr anchor="b"/>
          <a:lstStyle/>
          <a:p>
            <a:pPr eaLnBrk="1" hangingPunct="1"/>
            <a:r>
              <a:rPr lang="tr-TR" altLang="tr-TR" b="1" smtClean="0"/>
              <a:t>EVDE AYDINLATMA</a:t>
            </a:r>
          </a:p>
        </p:txBody>
      </p:sp>
      <p:pic>
        <p:nvPicPr>
          <p:cNvPr id="8197" name="Picture 7" descr="Ampul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24400"/>
            <a:ext cx="16684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AB ampulü yasaklıy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24400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9950" y="404813"/>
            <a:ext cx="6870700" cy="844550"/>
          </a:xfrm>
        </p:spPr>
        <p:txBody>
          <a:bodyPr anchor="b"/>
          <a:lstStyle/>
          <a:p>
            <a:pPr algn="r" eaLnBrk="1" hangingPunct="1"/>
            <a:r>
              <a:rPr lang="tr-TR" altLang="tr-TR" b="1" smtClean="0"/>
              <a:t>EVDE AYDINLATMA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44675"/>
            <a:ext cx="8062913" cy="4321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b="1" smtClean="0"/>
              <a:t>	</a:t>
            </a:r>
            <a:r>
              <a:rPr lang="tr-TR" altLang="tr-TR" sz="2800" b="1" smtClean="0"/>
              <a:t>Dikkat edilmesi gereken hususlar:</a:t>
            </a:r>
            <a:r>
              <a:rPr lang="tr-TR" altLang="tr-TR" sz="2800" smtClean="0"/>
              <a:t> </a:t>
            </a:r>
            <a:br>
              <a:rPr lang="tr-TR" altLang="tr-TR" sz="2800" smtClean="0"/>
            </a:br>
            <a:endParaRPr lang="tr-TR" altLang="tr-TR" sz="2800" smtClean="0"/>
          </a:p>
          <a:p>
            <a:pPr eaLnBrk="1" hangingPunct="1">
              <a:buFontTx/>
              <a:buNone/>
            </a:pPr>
            <a:r>
              <a:rPr lang="tr-TR" altLang="tr-TR" sz="2800" smtClean="0"/>
              <a:t>   </a:t>
            </a:r>
            <a:r>
              <a:rPr lang="tr-TR" altLang="tr-TR" sz="2800" b="1" smtClean="0"/>
              <a:t>- </a:t>
            </a:r>
            <a:r>
              <a:rPr lang="tr-TR" altLang="tr-TR" sz="2800" smtClean="0"/>
              <a:t>Duvarların açık renklere boyanması aydınlatma oranını artırır.</a:t>
            </a:r>
            <a:br>
              <a:rPr lang="tr-TR" altLang="tr-TR" sz="2800" smtClean="0"/>
            </a:br>
            <a:endParaRPr lang="tr-TR" altLang="tr-TR" sz="2800" smtClean="0"/>
          </a:p>
          <a:p>
            <a:pPr eaLnBrk="1" hangingPunct="1">
              <a:buFontTx/>
              <a:buNone/>
            </a:pPr>
            <a:r>
              <a:rPr lang="tr-TR" altLang="tr-TR" sz="2800" b="1" smtClean="0"/>
              <a:t>-</a:t>
            </a:r>
            <a:r>
              <a:rPr lang="tr-TR" altLang="tr-TR" sz="2800" smtClean="0"/>
              <a:t> Lambalar temiz tutulmalı, tozlanan lambalar silinmelidir. </a:t>
            </a:r>
          </a:p>
        </p:txBody>
      </p:sp>
      <p:pic>
        <p:nvPicPr>
          <p:cNvPr id="9220" name="Picture 7" descr="enerji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28613"/>
            <a:ext cx="12763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404813"/>
            <a:ext cx="6870700" cy="844550"/>
          </a:xfrm>
        </p:spPr>
        <p:txBody>
          <a:bodyPr anchor="b"/>
          <a:lstStyle/>
          <a:p>
            <a:pPr eaLnBrk="1" hangingPunct="1"/>
            <a:r>
              <a:rPr lang="tr-TR" altLang="tr-TR" sz="4000" b="1" smtClean="0"/>
              <a:t>ELEKTRİKLİ EV ALETLERİ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8062912" cy="4321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800" smtClean="0"/>
              <a:t>   Elektrikli ev aletleri düzgün kullanılabilirse yüksek oranda enerji tasarrufu sağlanabilir.</a:t>
            </a:r>
          </a:p>
          <a:p>
            <a:pPr eaLnBrk="1" hangingPunct="1">
              <a:buFontTx/>
              <a:buNone/>
            </a:pPr>
            <a:endParaRPr lang="tr-TR" altLang="tr-TR" sz="2800" smtClean="0"/>
          </a:p>
          <a:p>
            <a:pPr eaLnBrk="1" hangingPunct="1">
              <a:buFontTx/>
              <a:buNone/>
            </a:pPr>
            <a:r>
              <a:rPr lang="tr-TR" altLang="tr-TR" sz="2800" b="1" smtClean="0"/>
              <a:t>- </a:t>
            </a:r>
            <a:r>
              <a:rPr lang="tr-TR" altLang="tr-TR" sz="2800" smtClean="0"/>
              <a:t>Buzdolaplarınızı sobalardan veya kalorifer peteklerinden uzak tutun. </a:t>
            </a:r>
            <a:br>
              <a:rPr lang="tr-TR" altLang="tr-TR" sz="2800" smtClean="0"/>
            </a:br>
            <a:endParaRPr lang="tr-TR" altLang="tr-TR" sz="2800" smtClean="0"/>
          </a:p>
        </p:txBody>
      </p:sp>
      <p:pic>
        <p:nvPicPr>
          <p:cNvPr id="10244" name="Picture 9" descr="2050404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05263"/>
            <a:ext cx="18288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retmen-info-sb09-11">
  <a:themeElements>
    <a:clrScheme name="ogretmen-info-sb09-11 13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gretmen-info-sb09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ush Script BT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ush Script BT" pitchFamily="82" charset="0"/>
          </a:defRPr>
        </a:defPPr>
      </a:lstStyle>
    </a:lnDef>
  </a:objectDefaults>
  <a:extraClrSchemeLst>
    <a:extraClrScheme>
      <a:clrScheme name="ogretmen-info-sb09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retmen-info-sb09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retmen-info-sb09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retmen-info-sb09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retmen-info-sb09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retmen-info-sb09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retmen-info-sb09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retmen-info-sb09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retmen-info-sb09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retmen-info-sb09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retmen-info-sb09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retmen-info-sb09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retmen-info-sb09-11 1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378</Words>
  <Application>Microsoft Office PowerPoint</Application>
  <PresentationFormat>Ekran Gösterisi (4:3)</PresentationFormat>
  <Paragraphs>46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Brush Script BT</vt:lpstr>
      <vt:lpstr>Arial</vt:lpstr>
      <vt:lpstr>Calibri</vt:lpstr>
      <vt:lpstr>Monotype Corsiva</vt:lpstr>
      <vt:lpstr>Comic Sans MS</vt:lpstr>
      <vt:lpstr>ogretmen-info-sb09-11</vt:lpstr>
      <vt:lpstr>ENERJİ  TASARRUFU</vt:lpstr>
      <vt:lpstr>ENERJİ  TASARRUFU  NEDİR?</vt:lpstr>
      <vt:lpstr>PowerPoint Sunusu</vt:lpstr>
      <vt:lpstr>ENERJİYİ NİÇİN   VERİMLİ  KULLANMALIYIZ?</vt:lpstr>
      <vt:lpstr>AYDINLATMADA ENERJİ TASARRUF NOKTALARI</vt:lpstr>
      <vt:lpstr>EVDE AYDINLATMA</vt:lpstr>
      <vt:lpstr>EVDE AYDINLATMA</vt:lpstr>
      <vt:lpstr>EVDE AYDINLATMA</vt:lpstr>
      <vt:lpstr>ELEKTRİKLİ EV ALETLERİ</vt:lpstr>
      <vt:lpstr>ELEKTRİKLİ EV ALETLERİ</vt:lpstr>
      <vt:lpstr>Bilgisayar Kullanımı!</vt:lpstr>
      <vt:lpstr>Elektriği gereksiz  yere kullanırsak!</vt:lpstr>
      <vt:lpstr>YAKIT  TASARRUFU</vt:lpstr>
      <vt:lpstr>ÜZGÜN  BİR  AİLE</vt:lpstr>
      <vt:lpstr>MUTLU  BİR  AİLE</vt:lpstr>
      <vt:lpstr>NEDEN BİZ DE MUTLU   BİR  AİLE OLMAYALIM?</vt:lpstr>
      <vt:lpstr>NELER YAPMALIYIZ?</vt:lpstr>
      <vt:lpstr>GEREĞİNDEN FAZLA KAĞIT TÜKETMEMELİYİZ</vt:lpstr>
      <vt:lpstr>PowerPoint Sunusu</vt:lpstr>
      <vt:lpstr>PowerPoint Sunusu</vt:lpstr>
      <vt:lpstr> GEREĞİNDEN FAZLA SU TÜKETİRSEK...</vt:lpstr>
      <vt:lpstr>PowerPoint Sunusu</vt:lpstr>
      <vt:lpstr>PowerPoint Sunusu</vt:lpstr>
      <vt:lpstr>PowerPoint Sunusu</vt:lpstr>
      <vt:lpstr>PowerPoint Sunusu</vt:lpstr>
    </vt:vector>
  </TitlesOfParts>
  <Company>www.Ogretmen.info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https://turkcehocasi.com/forum/</dc:title>
  <dc:subject>https://turkcehocasi.com/forum/</dc:subject>
  <dc:creator>https://turkcehocasi.com/forum/</dc:creator>
  <cp:keywords>https:/turkcehocasi.com/forum</cp:keywords>
  <cp:lastModifiedBy>White</cp:lastModifiedBy>
  <cp:revision>148</cp:revision>
  <dcterms:created xsi:type="dcterms:W3CDTF">2007-12-11T09:56:35Z</dcterms:created>
  <dcterms:modified xsi:type="dcterms:W3CDTF">2022-07-26T10:31:35Z</dcterms:modified>
</cp:coreProperties>
</file>