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1"/>
  </p:sldMasterIdLst>
  <p:notesMasterIdLst>
    <p:notesMasterId r:id="rId21"/>
  </p:notesMasterIdLst>
  <p:sldIdLst>
    <p:sldId id="256" r:id="rId2"/>
    <p:sldId id="269" r:id="rId3"/>
    <p:sldId id="257" r:id="rId4"/>
    <p:sldId id="258" r:id="rId5"/>
    <p:sldId id="259" r:id="rId6"/>
    <p:sldId id="260" r:id="rId7"/>
    <p:sldId id="261" r:id="rId8"/>
    <p:sldId id="262" r:id="rId9"/>
    <p:sldId id="265" r:id="rId10"/>
    <p:sldId id="263" r:id="rId11"/>
    <p:sldId id="266" r:id="rId12"/>
    <p:sldId id="267" r:id="rId13"/>
    <p:sldId id="268" r:id="rId14"/>
    <p:sldId id="271" r:id="rId15"/>
    <p:sldId id="272" r:id="rId16"/>
    <p:sldId id="273" r:id="rId17"/>
    <p:sldId id="274" r:id="rId18"/>
    <p:sldId id="275" r:id="rId19"/>
    <p:sldId id="276" r:id="rId20"/>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1pPr>
    <a:lvl2pPr marL="457200"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2pPr>
    <a:lvl3pPr marL="914400"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3pPr>
    <a:lvl4pPr marL="1371600"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4pPr>
    <a:lvl5pPr marL="1828800"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5pPr>
    <a:lvl6pPr marL="2286000" algn="l" defTabSz="914400" rtl="0" eaLnBrk="1" latinLnBrk="0" hangingPunct="1">
      <a:defRPr kern="1200">
        <a:solidFill>
          <a:schemeClr val="tx1"/>
        </a:solidFill>
        <a:latin typeface="Rockwell" panose="02060603020205020403" pitchFamily="18" charset="0"/>
        <a:ea typeface="+mn-ea"/>
        <a:cs typeface="+mn-cs"/>
      </a:defRPr>
    </a:lvl6pPr>
    <a:lvl7pPr marL="2743200" algn="l" defTabSz="914400" rtl="0" eaLnBrk="1" latinLnBrk="0" hangingPunct="1">
      <a:defRPr kern="1200">
        <a:solidFill>
          <a:schemeClr val="tx1"/>
        </a:solidFill>
        <a:latin typeface="Rockwell" panose="02060603020205020403" pitchFamily="18" charset="0"/>
        <a:ea typeface="+mn-ea"/>
        <a:cs typeface="+mn-cs"/>
      </a:defRPr>
    </a:lvl7pPr>
    <a:lvl8pPr marL="3200400" algn="l" defTabSz="914400" rtl="0" eaLnBrk="1" latinLnBrk="0" hangingPunct="1">
      <a:defRPr kern="1200">
        <a:solidFill>
          <a:schemeClr val="tx1"/>
        </a:solidFill>
        <a:latin typeface="Rockwell" panose="02060603020205020403" pitchFamily="18" charset="0"/>
        <a:ea typeface="+mn-ea"/>
        <a:cs typeface="+mn-cs"/>
      </a:defRPr>
    </a:lvl8pPr>
    <a:lvl9pPr marL="3657600" algn="l" defTabSz="914400" rtl="0" eaLnBrk="1" latinLnBrk="0" hangingPunct="1">
      <a:defRPr kern="1200">
        <a:solidFill>
          <a:schemeClr val="tx1"/>
        </a:solidFill>
        <a:latin typeface="Rockwell" panose="02060603020205020403"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55" d="100"/>
          <a:sy n="155" d="100"/>
        </p:scale>
        <p:origin x="197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CF1EDEF-687B-4AEC-971E-FEDA4F2D6003}" type="datetimeFigureOut">
              <a:rPr lang="tr-TR"/>
              <a:pPr>
                <a:defRPr/>
              </a:pPr>
              <a:t>26.07.2022</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D8EE02C8-3577-4328-B55B-EB249A173522}"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tr-TR" altLang="tr-TR" smtClean="0"/>
              <a:t>Tarihsel süreçte, insanın diğer canlı türleriyle ilişkisinde insanmerkezci bir anlayışın öne çıktığı görülmektedir. Hayvanları insanlardan daha alt basamağa koyan, insanın yaradılışı gereği diğer tüm canlılardan üstün olduğu inancı, felsefi, dini ve hukuki metinlerin hemen hepsinde kendini göstermektedir. Kutsal kitaplar ve hazırlanan ilk yasal metinlerde, insanların hayvanlara sahip olma ve yararlanma hakkının tanındığı, hayvanlara karşı kötü davranışlar ve kasıtlı zarar vermenin, hem hukuksal hem de ahlaki açıdan doğru olmadığı ifade edilmiş </a:t>
            </a:r>
          </a:p>
        </p:txBody>
      </p:sp>
      <p:sp>
        <p:nvSpPr>
          <p:cNvPr id="9220"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fontAlgn="base">
              <a:spcBef>
                <a:spcPct val="0"/>
              </a:spcBef>
              <a:spcAft>
                <a:spcPct val="0"/>
              </a:spcAft>
            </a:pPr>
            <a:fld id="{CCB82687-D768-4BBD-92AD-B0260BB417FD}" type="slidenum">
              <a:rPr lang="tr-TR" altLang="tr-TR" smtClean="0">
                <a:latin typeface="Tahoma" panose="020B0604030504040204" pitchFamily="34" charset="0"/>
              </a:rPr>
              <a:pPr fontAlgn="base">
                <a:spcBef>
                  <a:spcPct val="0"/>
                </a:spcBef>
                <a:spcAft>
                  <a:spcPct val="0"/>
                </a:spcAft>
              </a:pPr>
              <a:t>2</a:t>
            </a:fld>
            <a:endParaRPr lang="tr-TR" altLang="tr-TR" smtClean="0">
              <a:latin typeface="Tahoma" panose="020B060403050404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685800" y="1346947"/>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685800" y="4282763"/>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685800" y="1484779"/>
            <a:ext cx="77724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9"/>
          <p:cNvGrpSpPr>
            <a:grpSpLocks noChangeAspect="1"/>
          </p:cNvGrpSpPr>
          <p:nvPr/>
        </p:nvGrpSpPr>
        <p:grpSpPr bwMode="auto">
          <a:xfrm>
            <a:off x="7234238" y="4106863"/>
            <a:ext cx="914400" cy="914400"/>
            <a:chOff x="9685338" y="4460675"/>
            <a:chExt cx="1080904" cy="1080902"/>
          </a:xfrm>
        </p:grpSpPr>
        <p:sp>
          <p:nvSpPr>
            <p:cNvPr id="8" name="Oval 7"/>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p:cNvSpPr>
              <a:spLocks noChangeArrowheads="1"/>
            </p:cNvSpPr>
            <p:nvPr/>
          </p:nvSpPr>
          <p:spPr bwMode="auto">
            <a:xfrm>
              <a:off x="9793429" y="4568765"/>
              <a:ext cx="864723" cy="864722"/>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grpSp>
      <p:sp>
        <p:nvSpPr>
          <p:cNvPr id="2" name="Title 1"/>
          <p:cNvSpPr>
            <a:spLocks noGrp="1"/>
          </p:cNvSpPr>
          <p:nvPr>
            <p:ph type="ctrTitle"/>
          </p:nvPr>
        </p:nvSpPr>
        <p:spPr>
          <a:xfrm>
            <a:off x="788670" y="1432223"/>
            <a:ext cx="759333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tıklayın</a:t>
            </a:r>
            <a:endParaRPr lang="en-US" dirty="0"/>
          </a:p>
        </p:txBody>
      </p:sp>
      <p:sp>
        <p:nvSpPr>
          <p:cNvPr id="10" name="Date Placeholder 3"/>
          <p:cNvSpPr>
            <a:spLocks noGrp="1"/>
          </p:cNvSpPr>
          <p:nvPr>
            <p:ph type="dt" sz="half" idx="10"/>
          </p:nvPr>
        </p:nvSpPr>
        <p:spPr/>
        <p:txBody>
          <a:bodyPr/>
          <a:lstStyle>
            <a:lvl1pPr>
              <a:defRPr/>
            </a:lvl1pPr>
          </a:lstStyle>
          <a:p>
            <a:pPr>
              <a:defRPr/>
            </a:pPr>
            <a:endParaRPr lang="tr-TR"/>
          </a:p>
        </p:txBody>
      </p:sp>
      <p:sp>
        <p:nvSpPr>
          <p:cNvPr id="11" name="Footer Placeholder 4"/>
          <p:cNvSpPr>
            <a:spLocks noGrp="1"/>
          </p:cNvSpPr>
          <p:nvPr>
            <p:ph type="ftr" sz="quarter" idx="11"/>
          </p:nvPr>
        </p:nvSpPr>
        <p:spPr>
          <a:xfrm>
            <a:off x="812800" y="6272213"/>
            <a:ext cx="4745038" cy="365125"/>
          </a:xfrm>
        </p:spPr>
        <p:txBody>
          <a:bodyPr/>
          <a:lstStyle>
            <a:lvl1pPr>
              <a:defRPr/>
            </a:lvl1pPr>
          </a:lstStyle>
          <a:p>
            <a:pPr>
              <a:defRPr/>
            </a:pPr>
            <a:endParaRPr lang="tr-TR"/>
          </a:p>
        </p:txBody>
      </p:sp>
      <p:sp>
        <p:nvSpPr>
          <p:cNvPr id="12" name="Slide Number Placeholder 5"/>
          <p:cNvSpPr>
            <a:spLocks noGrp="1"/>
          </p:cNvSpPr>
          <p:nvPr>
            <p:ph type="sldNum" sz="quarter" idx="12"/>
          </p:nvPr>
        </p:nvSpPr>
        <p:spPr>
          <a:xfrm>
            <a:off x="7243763" y="4227513"/>
            <a:ext cx="895350" cy="639762"/>
          </a:xfrm>
        </p:spPr>
        <p:txBody>
          <a:bodyPr/>
          <a:lstStyle>
            <a:lvl1pPr>
              <a:defRPr sz="2800" b="1" smtClean="0"/>
            </a:lvl1pPr>
          </a:lstStyle>
          <a:p>
            <a:pPr>
              <a:defRPr/>
            </a:pPr>
            <a:fld id="{6EFF6B78-7B35-4036-A95A-6CB45C09E42F}" type="slidenum">
              <a:rPr lang="tr-TR" altLang="tr-TR"/>
              <a:pPr>
                <a:defRPr/>
              </a:pPr>
              <a:t>‹#›</a:t>
            </a:fld>
            <a:endParaRPr lang="tr-TR" altLang="tr-TR"/>
          </a:p>
        </p:txBody>
      </p:sp>
    </p:spTree>
    <p:extLst>
      <p:ext uri="{BB962C8B-B14F-4D97-AF65-F5344CB8AC3E}">
        <p14:creationId xmlns:p14="http://schemas.microsoft.com/office/powerpoint/2010/main" val="370215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16484465-73FE-4B8C-A49E-EB2C1431D643}" type="slidenum">
              <a:rPr lang="tr-TR" altLang="tr-TR"/>
              <a:pPr>
                <a:defRPr/>
              </a:pPr>
              <a:t>‹#›</a:t>
            </a:fld>
            <a:endParaRPr lang="tr-TR" altLang="tr-TR"/>
          </a:p>
        </p:txBody>
      </p:sp>
    </p:spTree>
    <p:extLst>
      <p:ext uri="{BB962C8B-B14F-4D97-AF65-F5344CB8AC3E}">
        <p14:creationId xmlns:p14="http://schemas.microsoft.com/office/powerpoint/2010/main" val="4139950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93A8EF3B-8C07-4A27-886A-0BD3CE83840D}" type="slidenum">
              <a:rPr lang="tr-TR" altLang="tr-TR"/>
              <a:pPr>
                <a:defRPr/>
              </a:pPr>
              <a:t>‹#›</a:t>
            </a:fld>
            <a:endParaRPr lang="tr-TR" altLang="tr-TR"/>
          </a:p>
        </p:txBody>
      </p:sp>
    </p:spTree>
    <p:extLst>
      <p:ext uri="{BB962C8B-B14F-4D97-AF65-F5344CB8AC3E}">
        <p14:creationId xmlns:p14="http://schemas.microsoft.com/office/powerpoint/2010/main" val="1856572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81000"/>
            <a:ext cx="8229600" cy="13716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981200"/>
            <a:ext cx="40386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981200"/>
            <a:ext cx="40386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Date Placeholder 3"/>
          <p:cNvSpPr>
            <a:spLocks noGrp="1"/>
          </p:cNvSpPr>
          <p:nvPr>
            <p:ph type="dt" sz="half" idx="10"/>
          </p:nvPr>
        </p:nvSpPr>
        <p:spPr/>
        <p:txBody>
          <a:bodyPr/>
          <a:lstStyle>
            <a:lvl1pPr>
              <a:defRPr/>
            </a:lvl1pPr>
          </a:lstStyle>
          <a:p>
            <a:pPr>
              <a:defRPr/>
            </a:pPr>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7612F39B-3F0B-4774-B62E-89D762BBEBFB}" type="slidenum">
              <a:rPr lang="tr-TR" altLang="tr-TR"/>
              <a:pPr>
                <a:defRPr/>
              </a:pPr>
              <a:t>‹#›</a:t>
            </a:fld>
            <a:endParaRPr lang="tr-TR" altLang="tr-TR"/>
          </a:p>
        </p:txBody>
      </p:sp>
    </p:spTree>
    <p:extLst>
      <p:ext uri="{BB962C8B-B14F-4D97-AF65-F5344CB8AC3E}">
        <p14:creationId xmlns:p14="http://schemas.microsoft.com/office/powerpoint/2010/main" val="2452391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8A47CDDA-E35B-480C-9850-55A98FEC7868}" type="slidenum">
              <a:rPr lang="tr-TR" altLang="tr-TR"/>
              <a:pPr>
                <a:defRPr/>
              </a:pPr>
              <a:t>‹#›</a:t>
            </a:fld>
            <a:endParaRPr lang="tr-TR" altLang="tr-TR"/>
          </a:p>
        </p:txBody>
      </p:sp>
    </p:spTree>
    <p:extLst>
      <p:ext uri="{BB962C8B-B14F-4D97-AF65-F5344CB8AC3E}">
        <p14:creationId xmlns:p14="http://schemas.microsoft.com/office/powerpoint/2010/main" val="2096387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0" y="4917989"/>
            <a:ext cx="9144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7"/>
          <p:cNvGrpSpPr>
            <a:grpSpLocks noChangeAspect="1"/>
          </p:cNvGrpSpPr>
          <p:nvPr/>
        </p:nvGrpSpPr>
        <p:grpSpPr bwMode="auto">
          <a:xfrm>
            <a:off x="633413" y="2430463"/>
            <a:ext cx="914400" cy="914400"/>
            <a:chOff x="9685338" y="4460675"/>
            <a:chExt cx="1080904" cy="1080902"/>
          </a:xfrm>
        </p:grpSpPr>
        <p:sp>
          <p:nvSpPr>
            <p:cNvPr id="6" name="Oval 5"/>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p:cNvSpPr>
              <a:spLocks noChangeArrowheads="1"/>
            </p:cNvSpPr>
            <p:nvPr/>
          </p:nvSpPr>
          <p:spPr bwMode="auto">
            <a:xfrm>
              <a:off x="9793429" y="4568765"/>
              <a:ext cx="864723" cy="864722"/>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grpSp>
      <p:sp>
        <p:nvSpPr>
          <p:cNvPr id="2" name="Title 1"/>
          <p:cNvSpPr>
            <a:spLocks noGrp="1"/>
          </p:cNvSpPr>
          <p:nvPr>
            <p:ph type="title"/>
          </p:nvPr>
        </p:nvSpPr>
        <p:spPr>
          <a:xfrm>
            <a:off x="1625346" y="1225296"/>
            <a:ext cx="6960870" cy="3520440"/>
          </a:xfrm>
        </p:spPr>
        <p:txBody>
          <a:bodyPr/>
          <a:lstStyle>
            <a:lvl1pPr>
              <a:lnSpc>
                <a:spcPct val="80000"/>
              </a:lnSpc>
              <a:defRPr sz="6400" b="0"/>
            </a:lvl1pPr>
          </a:lstStyle>
          <a:p>
            <a:r>
              <a:rPr lang="tr-TR" smtClean="0"/>
              <a:t>Asıl başlık stili için tıklatın</a:t>
            </a:r>
            <a:endParaRPr lang="en-US" dirty="0"/>
          </a:p>
        </p:txBody>
      </p:sp>
      <p:sp>
        <p:nvSpPr>
          <p:cNvPr id="3" name="Text Placeholder 2"/>
          <p:cNvSpPr>
            <a:spLocks noGrp="1"/>
          </p:cNvSpPr>
          <p:nvPr>
            <p:ph type="body" idx="1"/>
          </p:nvPr>
        </p:nvSpPr>
        <p:spPr>
          <a:xfrm>
            <a:off x="1624330" y="5020056"/>
            <a:ext cx="678942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8" name="Date Placeholder 3"/>
          <p:cNvSpPr>
            <a:spLocks noGrp="1"/>
          </p:cNvSpPr>
          <p:nvPr>
            <p:ph type="dt" sz="half" idx="10"/>
          </p:nvPr>
        </p:nvSpPr>
        <p:spPr>
          <a:xfrm>
            <a:off x="6445250" y="6272213"/>
            <a:ext cx="1982788" cy="365125"/>
          </a:xfrm>
        </p:spPr>
        <p:txBody>
          <a:bodyPr/>
          <a:lstStyle>
            <a:lvl1pPr>
              <a:defRPr>
                <a:solidFill>
                  <a:schemeClr val="accent1">
                    <a:lumMod val="50000"/>
                  </a:schemeClr>
                </a:solidFill>
              </a:defRPr>
            </a:lvl1pPr>
          </a:lstStyle>
          <a:p>
            <a:pPr>
              <a:defRPr/>
            </a:pPr>
            <a:endParaRPr lang="tr-TR"/>
          </a:p>
        </p:txBody>
      </p:sp>
      <p:sp>
        <p:nvSpPr>
          <p:cNvPr id="9" name="Footer Placeholder 4"/>
          <p:cNvSpPr>
            <a:spLocks noGrp="1"/>
          </p:cNvSpPr>
          <p:nvPr>
            <p:ph type="ftr" sz="quarter" idx="11"/>
          </p:nvPr>
        </p:nvSpPr>
        <p:spPr>
          <a:xfrm>
            <a:off x="1636713" y="6272213"/>
            <a:ext cx="4745037" cy="365125"/>
          </a:xfrm>
        </p:spPr>
        <p:txBody>
          <a:bodyPr/>
          <a:lstStyle>
            <a:lvl1pPr>
              <a:defRPr>
                <a:solidFill>
                  <a:schemeClr val="accent1">
                    <a:lumMod val="50000"/>
                  </a:schemeClr>
                </a:solidFill>
              </a:defRPr>
            </a:lvl1pPr>
          </a:lstStyle>
          <a:p>
            <a:pPr>
              <a:defRPr/>
            </a:pPr>
            <a:endParaRPr lang="tr-TR"/>
          </a:p>
        </p:txBody>
      </p:sp>
      <p:sp>
        <p:nvSpPr>
          <p:cNvPr id="10" name="Slide Number Placeholder 5"/>
          <p:cNvSpPr>
            <a:spLocks noGrp="1"/>
          </p:cNvSpPr>
          <p:nvPr>
            <p:ph type="sldNum" sz="quarter" idx="12"/>
          </p:nvPr>
        </p:nvSpPr>
        <p:spPr>
          <a:xfrm>
            <a:off x="646113" y="2508250"/>
            <a:ext cx="890587" cy="720725"/>
          </a:xfrm>
        </p:spPr>
        <p:txBody>
          <a:bodyPr/>
          <a:lstStyle>
            <a:lvl1pPr>
              <a:defRPr sz="2800" smtClean="0"/>
            </a:lvl1pPr>
          </a:lstStyle>
          <a:p>
            <a:pPr>
              <a:defRPr/>
            </a:pPr>
            <a:fld id="{093AEF53-B9A0-4F47-A402-CB3FEBF1C277}" type="slidenum">
              <a:rPr lang="tr-TR" altLang="tr-TR"/>
              <a:pPr>
                <a:defRPr/>
              </a:pPr>
              <a:t>‹#›</a:t>
            </a:fld>
            <a:endParaRPr lang="tr-TR" altLang="tr-TR"/>
          </a:p>
        </p:txBody>
      </p:sp>
    </p:spTree>
    <p:extLst>
      <p:ext uri="{BB962C8B-B14F-4D97-AF65-F5344CB8AC3E}">
        <p14:creationId xmlns:p14="http://schemas.microsoft.com/office/powerpoint/2010/main" val="2690725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9738F624-D236-4024-92D9-55121B176EB8}" type="slidenum">
              <a:rPr lang="tr-TR" altLang="tr-TR"/>
              <a:pPr>
                <a:defRPr/>
              </a:pPr>
              <a:t>‹#›</a:t>
            </a:fld>
            <a:endParaRPr lang="tr-TR" altLang="tr-TR"/>
          </a:p>
        </p:txBody>
      </p:sp>
    </p:spTree>
    <p:extLst>
      <p:ext uri="{BB962C8B-B14F-4D97-AF65-F5344CB8AC3E}">
        <p14:creationId xmlns:p14="http://schemas.microsoft.com/office/powerpoint/2010/main" val="3894937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p>
        </p:txBody>
      </p:sp>
      <p:sp>
        <p:nvSpPr>
          <p:cNvPr id="8" name="Footer Placeholder 4"/>
          <p:cNvSpPr>
            <a:spLocks noGrp="1"/>
          </p:cNvSpPr>
          <p:nvPr>
            <p:ph type="ftr" sz="quarter" idx="11"/>
          </p:nvPr>
        </p:nvSpPr>
        <p:spPr/>
        <p:txBody>
          <a:bodyPr/>
          <a:lstStyle>
            <a:lvl1pPr>
              <a:defRPr/>
            </a:lvl1pPr>
          </a:lstStyle>
          <a:p>
            <a:pPr>
              <a:defRPr/>
            </a:pPr>
            <a:endParaRPr lang="tr-TR"/>
          </a:p>
        </p:txBody>
      </p:sp>
      <p:sp>
        <p:nvSpPr>
          <p:cNvPr id="9" name="Slide Number Placeholder 5"/>
          <p:cNvSpPr>
            <a:spLocks noGrp="1"/>
          </p:cNvSpPr>
          <p:nvPr>
            <p:ph type="sldNum" sz="quarter" idx="12"/>
          </p:nvPr>
        </p:nvSpPr>
        <p:spPr/>
        <p:txBody>
          <a:bodyPr/>
          <a:lstStyle>
            <a:lvl1pPr>
              <a:defRPr/>
            </a:lvl1pPr>
          </a:lstStyle>
          <a:p>
            <a:pPr>
              <a:defRPr/>
            </a:pPr>
            <a:fld id="{819C350D-2576-46D6-91D5-8A8D68E843DF}" type="slidenum">
              <a:rPr lang="tr-TR" altLang="tr-TR"/>
              <a:pPr>
                <a:defRPr/>
              </a:pPr>
              <a:t>‹#›</a:t>
            </a:fld>
            <a:endParaRPr lang="tr-TR" altLang="tr-TR"/>
          </a:p>
        </p:txBody>
      </p:sp>
    </p:spTree>
    <p:extLst>
      <p:ext uri="{BB962C8B-B14F-4D97-AF65-F5344CB8AC3E}">
        <p14:creationId xmlns:p14="http://schemas.microsoft.com/office/powerpoint/2010/main" val="393958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p>
        </p:txBody>
      </p:sp>
      <p:sp>
        <p:nvSpPr>
          <p:cNvPr id="4" name="Footer Placeholder 4"/>
          <p:cNvSpPr>
            <a:spLocks noGrp="1"/>
          </p:cNvSpPr>
          <p:nvPr>
            <p:ph type="ftr" sz="quarter" idx="11"/>
          </p:nvPr>
        </p:nvSpPr>
        <p:spPr/>
        <p:txBody>
          <a:bodyPr/>
          <a:lstStyle>
            <a:lvl1pPr>
              <a:defRPr/>
            </a:lvl1pPr>
          </a:lstStyle>
          <a:p>
            <a:pPr>
              <a:defRPr/>
            </a:pPr>
            <a:endParaRPr lang="tr-TR"/>
          </a:p>
        </p:txBody>
      </p:sp>
      <p:sp>
        <p:nvSpPr>
          <p:cNvPr id="5" name="Slide Number Placeholder 5"/>
          <p:cNvSpPr>
            <a:spLocks noGrp="1"/>
          </p:cNvSpPr>
          <p:nvPr>
            <p:ph type="sldNum" sz="quarter" idx="12"/>
          </p:nvPr>
        </p:nvSpPr>
        <p:spPr/>
        <p:txBody>
          <a:bodyPr/>
          <a:lstStyle>
            <a:lvl1pPr>
              <a:defRPr/>
            </a:lvl1pPr>
          </a:lstStyle>
          <a:p>
            <a:pPr>
              <a:defRPr/>
            </a:pPr>
            <a:fld id="{DF813CB8-7F9B-435F-8F12-248B6B59ED9E}" type="slidenum">
              <a:rPr lang="tr-TR" altLang="tr-TR"/>
              <a:pPr>
                <a:defRPr/>
              </a:pPr>
              <a:t>‹#›</a:t>
            </a:fld>
            <a:endParaRPr lang="tr-TR" altLang="tr-TR"/>
          </a:p>
        </p:txBody>
      </p:sp>
    </p:spTree>
    <p:extLst>
      <p:ext uri="{BB962C8B-B14F-4D97-AF65-F5344CB8AC3E}">
        <p14:creationId xmlns:p14="http://schemas.microsoft.com/office/powerpoint/2010/main" val="3054414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tr-TR"/>
          </a:p>
        </p:txBody>
      </p:sp>
      <p:sp>
        <p:nvSpPr>
          <p:cNvPr id="3" name="Footer Placeholder 4"/>
          <p:cNvSpPr>
            <a:spLocks noGrp="1"/>
          </p:cNvSpPr>
          <p:nvPr>
            <p:ph type="ftr" sz="quarter" idx="11"/>
          </p:nvPr>
        </p:nvSpPr>
        <p:spPr/>
        <p:txBody>
          <a:bodyPr/>
          <a:lstStyle>
            <a:lvl1pPr>
              <a:defRPr/>
            </a:lvl1pPr>
          </a:lstStyle>
          <a:p>
            <a:pPr>
              <a:defRPr/>
            </a:pPr>
            <a:endParaRPr lang="tr-TR"/>
          </a:p>
        </p:txBody>
      </p:sp>
      <p:sp>
        <p:nvSpPr>
          <p:cNvPr id="4" name="Slide Number Placeholder 5"/>
          <p:cNvSpPr>
            <a:spLocks noGrp="1"/>
          </p:cNvSpPr>
          <p:nvPr>
            <p:ph type="sldNum" sz="quarter" idx="12"/>
          </p:nvPr>
        </p:nvSpPr>
        <p:spPr/>
        <p:txBody>
          <a:bodyPr/>
          <a:lstStyle>
            <a:lvl1pPr>
              <a:defRPr/>
            </a:lvl1pPr>
          </a:lstStyle>
          <a:p>
            <a:pPr>
              <a:defRPr/>
            </a:pPr>
            <a:fld id="{AA97032F-5E21-479F-BE46-B592CFDD0CFD}" type="slidenum">
              <a:rPr lang="tr-TR" altLang="tr-TR"/>
              <a:pPr>
                <a:defRPr/>
              </a:pPr>
              <a:t>‹#›</a:t>
            </a:fld>
            <a:endParaRPr lang="tr-TR" altLang="tr-TR"/>
          </a:p>
        </p:txBody>
      </p:sp>
    </p:spTree>
    <p:extLst>
      <p:ext uri="{BB962C8B-B14F-4D97-AF65-F5344CB8AC3E}">
        <p14:creationId xmlns:p14="http://schemas.microsoft.com/office/powerpoint/2010/main" val="1968585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8523288" y="6254750"/>
            <a:ext cx="392112"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766" y="5105400"/>
              <a:ext cx="320039" cy="320040"/>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grpSp>
      <p:sp>
        <p:nvSpPr>
          <p:cNvPr id="2" name="Title 1"/>
          <p:cNvSpPr>
            <a:spLocks noGrp="1"/>
          </p:cNvSpPr>
          <p:nvPr>
            <p:ph type="title"/>
          </p:nvPr>
        </p:nvSpPr>
        <p:spPr>
          <a:xfrm>
            <a:off x="6412230" y="685800"/>
            <a:ext cx="2400300" cy="1737360"/>
          </a:xfrm>
        </p:spPr>
        <p:txBody>
          <a:bodyPr anchor="b"/>
          <a:lstStyle>
            <a:lvl1pPr>
              <a:defRPr sz="2800" b="0"/>
            </a:lvl1pPr>
          </a:lstStyle>
          <a:p>
            <a:r>
              <a:rPr lang="tr-TR" smtClean="0"/>
              <a:t>Asıl başlık stili için tıklatın</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Date Placeholder 8"/>
          <p:cNvSpPr>
            <a:spLocks noGrp="1"/>
          </p:cNvSpPr>
          <p:nvPr>
            <p:ph type="dt" sz="half" idx="10"/>
          </p:nvPr>
        </p:nvSpPr>
        <p:spPr/>
        <p:txBody>
          <a:bodyPr/>
          <a:lstStyle>
            <a:lvl1pPr>
              <a:defRPr/>
            </a:lvl1pPr>
          </a:lstStyle>
          <a:p>
            <a:pPr>
              <a:defRPr/>
            </a:pPr>
            <a:endParaRPr lang="tr-TR"/>
          </a:p>
        </p:txBody>
      </p:sp>
      <p:sp>
        <p:nvSpPr>
          <p:cNvPr id="10" name="Footer Placeholder 9"/>
          <p:cNvSpPr>
            <a:spLocks noGrp="1"/>
          </p:cNvSpPr>
          <p:nvPr>
            <p:ph type="ftr" sz="quarter" idx="11"/>
          </p:nvPr>
        </p:nvSpPr>
        <p:spPr/>
        <p:txBody>
          <a:bodyPr/>
          <a:lstStyle>
            <a:lvl1pPr>
              <a:defRPr/>
            </a:lvl1pPr>
          </a:lstStyle>
          <a:p>
            <a:pPr>
              <a:defRPr/>
            </a:pPr>
            <a:endParaRPr lang="tr-TR"/>
          </a:p>
        </p:txBody>
      </p:sp>
      <p:sp>
        <p:nvSpPr>
          <p:cNvPr id="11" name="Slide Number Placeholder 10"/>
          <p:cNvSpPr>
            <a:spLocks noGrp="1"/>
          </p:cNvSpPr>
          <p:nvPr>
            <p:ph type="sldNum" sz="quarter" idx="12"/>
          </p:nvPr>
        </p:nvSpPr>
        <p:spPr/>
        <p:txBody>
          <a:bodyPr/>
          <a:lstStyle>
            <a:lvl1pPr>
              <a:defRPr/>
            </a:lvl1pPr>
          </a:lstStyle>
          <a:p>
            <a:pPr>
              <a:defRPr/>
            </a:pPr>
            <a:fld id="{48B9766D-BA73-4C17-B0AF-3A5FBEEC4E76}" type="slidenum">
              <a:rPr lang="tr-TR" altLang="tr-TR"/>
              <a:pPr>
                <a:defRPr/>
              </a:pPr>
              <a:t>‹#›</a:t>
            </a:fld>
            <a:endParaRPr lang="tr-TR" altLang="tr-TR"/>
          </a:p>
        </p:txBody>
      </p:sp>
    </p:spTree>
    <p:extLst>
      <p:ext uri="{BB962C8B-B14F-4D97-AF65-F5344CB8AC3E}">
        <p14:creationId xmlns:p14="http://schemas.microsoft.com/office/powerpoint/2010/main" val="1946663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10"/>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8523288" y="6254750"/>
            <a:ext cx="392112"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766" y="5105400"/>
              <a:ext cx="320039" cy="320040"/>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grpSp>
      <p:sp>
        <p:nvSpPr>
          <p:cNvPr id="2" name="Title 1"/>
          <p:cNvSpPr>
            <a:spLocks noGrp="1"/>
          </p:cNvSpPr>
          <p:nvPr>
            <p:ph type="title"/>
          </p:nvPr>
        </p:nvSpPr>
        <p:spPr>
          <a:xfrm>
            <a:off x="6412230" y="685800"/>
            <a:ext cx="2400300" cy="1737360"/>
          </a:xfrm>
        </p:spPr>
        <p:txBody>
          <a:bodyPr anchor="b"/>
          <a:lstStyle>
            <a:lvl1pPr>
              <a:defRPr sz="28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Date Placeholder 7"/>
          <p:cNvSpPr>
            <a:spLocks noGrp="1"/>
          </p:cNvSpPr>
          <p:nvPr>
            <p:ph type="dt" sz="half" idx="10"/>
          </p:nvPr>
        </p:nvSpPr>
        <p:spPr/>
        <p:txBody>
          <a:bodyPr/>
          <a:lstStyle>
            <a:lvl1pPr>
              <a:defRPr/>
            </a:lvl1pPr>
          </a:lstStyle>
          <a:p>
            <a:pPr>
              <a:defRPr/>
            </a:pPr>
            <a:endParaRPr lang="tr-TR"/>
          </a:p>
        </p:txBody>
      </p:sp>
      <p:sp>
        <p:nvSpPr>
          <p:cNvPr id="10" name="Slide Number Placeholder 9"/>
          <p:cNvSpPr>
            <a:spLocks noGrp="1"/>
          </p:cNvSpPr>
          <p:nvPr>
            <p:ph type="sldNum" sz="quarter" idx="11"/>
          </p:nvPr>
        </p:nvSpPr>
        <p:spPr/>
        <p:txBody>
          <a:bodyPr/>
          <a:lstStyle>
            <a:lvl1pPr>
              <a:defRPr/>
            </a:lvl1pPr>
          </a:lstStyle>
          <a:p>
            <a:pPr>
              <a:defRPr/>
            </a:pPr>
            <a:fld id="{95107548-3F94-450F-9210-BB32FADBF227}" type="slidenum">
              <a:rPr lang="tr-TR" altLang="tr-TR"/>
              <a:pPr>
                <a:defRPr/>
              </a:pPr>
              <a:t>‹#›</a:t>
            </a:fld>
            <a:endParaRPr lang="tr-TR" altLang="tr-TR"/>
          </a:p>
        </p:txBody>
      </p:sp>
    </p:spTree>
    <p:extLst>
      <p:ext uri="{BB962C8B-B14F-4D97-AF65-F5344CB8AC3E}">
        <p14:creationId xmlns:p14="http://schemas.microsoft.com/office/powerpoint/2010/main" val="3539601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1"/>
          <p:cNvGrpSpPr>
            <a:grpSpLocks/>
          </p:cNvGrpSpPr>
          <p:nvPr/>
        </p:nvGrpSpPr>
        <p:grpSpPr bwMode="auto">
          <a:xfrm>
            <a:off x="8523288" y="6254750"/>
            <a:ext cx="392112"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1035" name="Oval 8"/>
            <p:cNvSpPr>
              <a:spLocks noChangeAspect="1"/>
            </p:cNvSpPr>
            <p:nvPr/>
          </p:nvSpPr>
          <p:spPr bwMode="auto">
            <a:xfrm>
              <a:off x="8568766" y="5105400"/>
              <a:ext cx="320039" cy="320040"/>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grpSp>
      <p:sp>
        <p:nvSpPr>
          <p:cNvPr id="2" name="Title Placeholder 1"/>
          <p:cNvSpPr>
            <a:spLocks noGrp="1"/>
          </p:cNvSpPr>
          <p:nvPr>
            <p:ph type="title"/>
          </p:nvPr>
        </p:nvSpPr>
        <p:spPr>
          <a:xfrm>
            <a:off x="685800" y="484188"/>
            <a:ext cx="7772400" cy="160972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1028" name="Text Placeholder 2"/>
          <p:cNvSpPr>
            <a:spLocks noGrp="1"/>
          </p:cNvSpPr>
          <p:nvPr>
            <p:ph type="body" idx="1"/>
          </p:nvPr>
        </p:nvSpPr>
        <p:spPr bwMode="auto">
          <a:xfrm>
            <a:off x="685800" y="2120900"/>
            <a:ext cx="77724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5992813" y="6272213"/>
            <a:ext cx="2454275" cy="365125"/>
          </a:xfrm>
          <a:prstGeom prst="rect">
            <a:avLst/>
          </a:prstGeom>
        </p:spPr>
        <p:txBody>
          <a:bodyPr vert="horz" lIns="91440" tIns="45720" rIns="91440" bIns="45720" rtlCol="0" anchor="ctr"/>
          <a:lstStyle>
            <a:lvl1pPr algn="r" eaLnBrk="1" fontAlgn="auto" hangingPunct="1">
              <a:spcBef>
                <a:spcPts val="0"/>
              </a:spcBef>
              <a:spcAft>
                <a:spcPts val="0"/>
              </a:spcAft>
              <a:defRPr sz="1000">
                <a:solidFill>
                  <a:schemeClr val="accent1">
                    <a:lumMod val="50000"/>
                  </a:schemeClr>
                </a:solidFill>
                <a:latin typeface="+mn-lt"/>
              </a:defRPr>
            </a:lvl1pPr>
          </a:lstStyle>
          <a:p>
            <a:pPr>
              <a:defRPr/>
            </a:pPr>
            <a:endParaRPr lang="tr-TR"/>
          </a:p>
        </p:txBody>
      </p:sp>
      <p:sp>
        <p:nvSpPr>
          <p:cNvPr id="5" name="Footer Placeholder 4"/>
          <p:cNvSpPr>
            <a:spLocks noGrp="1"/>
          </p:cNvSpPr>
          <p:nvPr>
            <p:ph type="ftr" sz="quarter" idx="3"/>
          </p:nvPr>
        </p:nvSpPr>
        <p:spPr>
          <a:xfrm>
            <a:off x="685800" y="6272213"/>
            <a:ext cx="4745038" cy="36512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accent1">
                    <a:lumMod val="50000"/>
                  </a:schemeClr>
                </a:solidFill>
                <a:latin typeface="+mn-lt"/>
              </a:defRPr>
            </a:lvl1pPr>
          </a:lstStyle>
          <a:p>
            <a:pPr>
              <a:defRPr/>
            </a:pPr>
            <a:endParaRPr lang="tr-TR"/>
          </a:p>
        </p:txBody>
      </p:sp>
      <p:sp>
        <p:nvSpPr>
          <p:cNvPr id="6" name="Slide Number Placeholder 5"/>
          <p:cNvSpPr>
            <a:spLocks noGrp="1"/>
          </p:cNvSpPr>
          <p:nvPr>
            <p:ph type="sldNum" sz="quarter" idx="4"/>
          </p:nvPr>
        </p:nvSpPr>
        <p:spPr>
          <a:xfrm>
            <a:off x="8483600" y="6272213"/>
            <a:ext cx="479425" cy="365125"/>
          </a:xfrm>
          <a:prstGeom prst="rect">
            <a:avLst/>
          </a:prstGeom>
        </p:spPr>
        <p:txBody>
          <a:bodyPr vert="horz" lIns="91440" tIns="45720" rIns="91440" bIns="45720" rtlCol="0" anchor="ctr"/>
          <a:lstStyle>
            <a:lvl1pPr algn="ctr" eaLnBrk="1" fontAlgn="auto" hangingPunct="1">
              <a:spcBef>
                <a:spcPts val="0"/>
              </a:spcBef>
              <a:spcAft>
                <a:spcPts val="0"/>
              </a:spcAft>
              <a:defRPr sz="1100" b="1" spc="-70" baseline="0" smtClean="0">
                <a:solidFill>
                  <a:srgbClr val="FFFFFF"/>
                </a:solidFill>
                <a:latin typeface="+mn-lt"/>
              </a:defRPr>
            </a:lvl1pPr>
          </a:lstStyle>
          <a:p>
            <a:pPr>
              <a:defRPr/>
            </a:pPr>
            <a:fld id="{B2D93240-F591-411F-8D58-A804A31D54E0}"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sldLayoutIdLst>
    <p:sldLayoutId id="2147483771" r:id="rId1"/>
    <p:sldLayoutId id="2147483763" r:id="rId2"/>
    <p:sldLayoutId id="2147483772" r:id="rId3"/>
    <p:sldLayoutId id="2147483764" r:id="rId4"/>
    <p:sldLayoutId id="2147483765" r:id="rId5"/>
    <p:sldLayoutId id="2147483766" r:id="rId6"/>
    <p:sldLayoutId id="2147483767" r:id="rId7"/>
    <p:sldLayoutId id="2147483773" r:id="rId8"/>
    <p:sldLayoutId id="2147483774" r:id="rId9"/>
    <p:sldLayoutId id="2147483768" r:id="rId10"/>
    <p:sldLayoutId id="2147483769" r:id="rId11"/>
    <p:sldLayoutId id="2147483770" r:id="rId12"/>
  </p:sldLayoutIdLst>
  <p:txStyles>
    <p:titleStyle>
      <a:lvl1pPr algn="l" rtl="0" fontAlgn="base">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fontAlgn="base">
        <a:lnSpc>
          <a:spcPct val="90000"/>
        </a:lnSpc>
        <a:spcBef>
          <a:spcPct val="0"/>
        </a:spcBef>
        <a:spcAft>
          <a:spcPct val="0"/>
        </a:spcAft>
        <a:defRPr sz="4200">
          <a:solidFill>
            <a:schemeClr val="tx1"/>
          </a:solidFill>
          <a:latin typeface="Rockwell Condensed" panose="02060603050405020104" pitchFamily="18" charset="0"/>
        </a:defRPr>
      </a:lvl2pPr>
      <a:lvl3pPr algn="l" rtl="0" fontAlgn="base">
        <a:lnSpc>
          <a:spcPct val="90000"/>
        </a:lnSpc>
        <a:spcBef>
          <a:spcPct val="0"/>
        </a:spcBef>
        <a:spcAft>
          <a:spcPct val="0"/>
        </a:spcAft>
        <a:defRPr sz="4200">
          <a:solidFill>
            <a:schemeClr val="tx1"/>
          </a:solidFill>
          <a:latin typeface="Rockwell Condensed" panose="02060603050405020104" pitchFamily="18" charset="0"/>
        </a:defRPr>
      </a:lvl3pPr>
      <a:lvl4pPr algn="l" rtl="0" fontAlgn="base">
        <a:lnSpc>
          <a:spcPct val="90000"/>
        </a:lnSpc>
        <a:spcBef>
          <a:spcPct val="0"/>
        </a:spcBef>
        <a:spcAft>
          <a:spcPct val="0"/>
        </a:spcAft>
        <a:defRPr sz="4200">
          <a:solidFill>
            <a:schemeClr val="tx1"/>
          </a:solidFill>
          <a:latin typeface="Rockwell Condensed" panose="02060603050405020104" pitchFamily="18" charset="0"/>
        </a:defRPr>
      </a:lvl4pPr>
      <a:lvl5pPr algn="l" rtl="0" fontAlgn="base">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fontAlgn="base">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fontAlgn="base">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fontAlgn="base">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fontAlgn="base">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fontAlgn="base">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6" descr="Duman_26_Tem[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296863"/>
            <a:ext cx="8497887" cy="637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Text Box 5"/>
          <p:cNvSpPr txBox="1">
            <a:spLocks noChangeArrowheads="1"/>
          </p:cNvSpPr>
          <p:nvPr/>
        </p:nvSpPr>
        <p:spPr bwMode="auto">
          <a:xfrm>
            <a:off x="250825" y="333375"/>
            <a:ext cx="8642350" cy="7478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fontAlgn="auto" hangingPunct="1">
              <a:spcBef>
                <a:spcPct val="50000"/>
              </a:spcBef>
              <a:spcAft>
                <a:spcPts val="0"/>
              </a:spcAft>
              <a:defRPr/>
            </a:pPr>
            <a:endParaRPr lang="tr-TR" altLang="tr-TR" sz="2400" b="1" dirty="0">
              <a:solidFill>
                <a:schemeClr val="bg1"/>
              </a:solidFill>
              <a:latin typeface="+mn-lt"/>
            </a:endParaRPr>
          </a:p>
          <a:p>
            <a:pPr algn="ctr" eaLnBrk="1" fontAlgn="auto" hangingPunct="1">
              <a:spcBef>
                <a:spcPct val="50000"/>
              </a:spcBef>
              <a:spcAft>
                <a:spcPts val="0"/>
              </a:spcAft>
              <a:defRPr/>
            </a:pPr>
            <a:endParaRPr lang="tr-TR" altLang="tr-TR" sz="2400" b="1" dirty="0">
              <a:solidFill>
                <a:schemeClr val="bg1"/>
              </a:solidFill>
              <a:latin typeface="+mn-lt"/>
            </a:endParaRPr>
          </a:p>
          <a:p>
            <a:pPr algn="ctr" eaLnBrk="1" fontAlgn="auto" hangingPunct="1">
              <a:spcBef>
                <a:spcPct val="50000"/>
              </a:spcBef>
              <a:spcAft>
                <a:spcPts val="0"/>
              </a:spcAft>
              <a:defRPr/>
            </a:pPr>
            <a:endParaRPr lang="tr-TR" altLang="tr-TR" sz="2400" b="1" dirty="0">
              <a:solidFill>
                <a:schemeClr val="bg1"/>
              </a:solidFill>
              <a:latin typeface="+mn-lt"/>
            </a:endParaRPr>
          </a:p>
          <a:p>
            <a:pPr algn="ctr" eaLnBrk="1" fontAlgn="auto" hangingPunct="1">
              <a:spcBef>
                <a:spcPct val="50000"/>
              </a:spcBef>
              <a:spcAft>
                <a:spcPts val="0"/>
              </a:spcAft>
              <a:defRPr/>
            </a:pPr>
            <a:endParaRPr lang="tr-TR" altLang="tr-TR" sz="2400" b="1" dirty="0">
              <a:solidFill>
                <a:schemeClr val="bg1"/>
              </a:solidFill>
              <a:latin typeface="+mn-lt"/>
            </a:endParaRPr>
          </a:p>
          <a:p>
            <a:pPr algn="ctr" eaLnBrk="1" fontAlgn="auto" hangingPunct="1">
              <a:spcBef>
                <a:spcPct val="50000"/>
              </a:spcBef>
              <a:spcAft>
                <a:spcPts val="0"/>
              </a:spcAft>
              <a:defRPr/>
            </a:pPr>
            <a:endParaRPr lang="tr-TR" altLang="tr-TR" sz="2800" b="1" dirty="0">
              <a:solidFill>
                <a:schemeClr val="bg1"/>
              </a:solidFill>
              <a:latin typeface="+mn-lt"/>
            </a:endParaRPr>
          </a:p>
          <a:p>
            <a:pPr algn="ctr" eaLnBrk="1" fontAlgn="auto" hangingPunct="1">
              <a:spcBef>
                <a:spcPct val="50000"/>
              </a:spcBef>
              <a:spcAft>
                <a:spcPts val="0"/>
              </a:spcAft>
              <a:defRPr/>
            </a:pPr>
            <a:r>
              <a:rPr lang="tr-TR" altLang="tr-TR" sz="2800" b="1" dirty="0">
                <a:solidFill>
                  <a:schemeClr val="bg1"/>
                </a:solidFill>
                <a:latin typeface="+mn-lt"/>
              </a:rPr>
              <a:t>HAYVANLARI KORUMA KAVRAMINA </a:t>
            </a:r>
          </a:p>
          <a:p>
            <a:pPr algn="ctr" eaLnBrk="1" fontAlgn="auto" hangingPunct="1">
              <a:spcBef>
                <a:spcPct val="50000"/>
              </a:spcBef>
              <a:spcAft>
                <a:spcPts val="0"/>
              </a:spcAft>
              <a:defRPr/>
            </a:pPr>
            <a:r>
              <a:rPr lang="tr-TR" altLang="tr-TR" sz="2800" b="1" dirty="0">
                <a:solidFill>
                  <a:schemeClr val="bg1"/>
                </a:solidFill>
                <a:latin typeface="+mn-lt"/>
              </a:rPr>
              <a:t>TARİHSEL BİR BAKIŞ</a:t>
            </a:r>
          </a:p>
          <a:p>
            <a:pPr algn="ctr" eaLnBrk="1" fontAlgn="auto" hangingPunct="1">
              <a:spcBef>
                <a:spcPct val="50000"/>
              </a:spcBef>
              <a:spcAft>
                <a:spcPts val="0"/>
              </a:spcAft>
              <a:defRPr/>
            </a:pPr>
            <a:endParaRPr lang="tr-TR" altLang="tr-TR" sz="2800" b="1" dirty="0">
              <a:solidFill>
                <a:schemeClr val="bg1"/>
              </a:solidFill>
              <a:latin typeface="+mn-lt"/>
            </a:endParaRPr>
          </a:p>
          <a:p>
            <a:pPr algn="ctr" eaLnBrk="1" fontAlgn="auto" hangingPunct="1">
              <a:spcBef>
                <a:spcPct val="50000"/>
              </a:spcBef>
              <a:spcAft>
                <a:spcPts val="0"/>
              </a:spcAft>
              <a:defRPr/>
            </a:pPr>
            <a:endParaRPr lang="tr-TR" altLang="tr-TR" sz="2400" b="1" dirty="0">
              <a:solidFill>
                <a:schemeClr val="bg1"/>
              </a:solidFill>
              <a:latin typeface="+mn-lt"/>
            </a:endParaRPr>
          </a:p>
          <a:p>
            <a:pPr algn="ctr" eaLnBrk="1" fontAlgn="auto" hangingPunct="1">
              <a:spcBef>
                <a:spcPct val="50000"/>
              </a:spcBef>
              <a:spcAft>
                <a:spcPts val="0"/>
              </a:spcAft>
              <a:defRPr/>
            </a:pPr>
            <a:endParaRPr lang="tr-TR" altLang="tr-TR" sz="2400" b="1" dirty="0">
              <a:solidFill>
                <a:schemeClr val="bg1"/>
              </a:solidFill>
              <a:latin typeface="+mn-lt"/>
            </a:endParaRPr>
          </a:p>
          <a:p>
            <a:pPr algn="ctr" eaLnBrk="1" fontAlgn="auto" hangingPunct="1">
              <a:spcBef>
                <a:spcPct val="50000"/>
              </a:spcBef>
              <a:spcAft>
                <a:spcPts val="0"/>
              </a:spcAft>
              <a:defRPr/>
            </a:pPr>
            <a:endParaRPr lang="tr-TR" altLang="tr-TR" sz="2400" b="1" dirty="0">
              <a:solidFill>
                <a:schemeClr val="bg1"/>
              </a:solidFill>
              <a:latin typeface="+mn-lt"/>
            </a:endParaRPr>
          </a:p>
          <a:p>
            <a:pPr algn="ctr" eaLnBrk="1" fontAlgn="auto" hangingPunct="1">
              <a:spcBef>
                <a:spcPct val="50000"/>
              </a:spcBef>
              <a:spcAft>
                <a:spcPts val="0"/>
              </a:spcAft>
              <a:defRPr/>
            </a:pPr>
            <a:endParaRPr lang="tr-TR" altLang="tr-TR" sz="2400" b="1" dirty="0">
              <a:solidFill>
                <a:schemeClr val="bg1"/>
              </a:solidFill>
              <a:latin typeface="+mn-lt"/>
            </a:endParaRPr>
          </a:p>
          <a:p>
            <a:pPr algn="ctr" eaLnBrk="1" fontAlgn="auto" hangingPunct="1">
              <a:spcBef>
                <a:spcPct val="50000"/>
              </a:spcBef>
              <a:spcAft>
                <a:spcPts val="0"/>
              </a:spcAft>
              <a:defRPr/>
            </a:pPr>
            <a:endParaRPr lang="tr-TR" altLang="tr-TR" sz="2400" b="1" dirty="0">
              <a:solidFill>
                <a:schemeClr val="bg1"/>
              </a:solidFill>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fontAlgn="auto">
              <a:spcAft>
                <a:spcPts val="0"/>
              </a:spcAft>
              <a:defRPr/>
            </a:pPr>
            <a:r>
              <a:rPr lang="tr-TR" sz="3600" smtClean="0">
                <a:solidFill>
                  <a:schemeClr val="accent1">
                    <a:lumMod val="75000"/>
                  </a:schemeClr>
                </a:solidFill>
                <a:latin typeface="Comic Sans MS" pitchFamily="66" charset="0"/>
              </a:rPr>
              <a:t>MODERN FELSEFE</a:t>
            </a:r>
          </a:p>
        </p:txBody>
      </p:sp>
      <p:sp>
        <p:nvSpPr>
          <p:cNvPr id="17411" name="Rectangle 3"/>
          <p:cNvSpPr>
            <a:spLocks noGrp="1" noChangeArrowheads="1"/>
          </p:cNvSpPr>
          <p:nvPr>
            <p:ph idx="1"/>
          </p:nvPr>
        </p:nvSpPr>
        <p:spPr/>
        <p:txBody>
          <a:bodyPr/>
          <a:lstStyle/>
          <a:p>
            <a:pPr algn="just">
              <a:buFont typeface="Wingdings" panose="05000000000000000000" pitchFamily="2" charset="2"/>
              <a:buNone/>
            </a:pPr>
            <a:r>
              <a:rPr lang="tr-TR" altLang="tr-TR" smtClean="0">
                <a:latin typeface="Comic Sans MS" panose="030F0702030302020204" pitchFamily="66" charset="0"/>
              </a:rPr>
              <a:t>"Sözleşme" Görüşü: Bu görüş, bir toplumu oluşturan kişilerin kendi aralarında bir sözleşme yaparak orada geçerli olacak ahlak sistemini kabul etmeleri esasına dayanmaktadır. Bu sözleşmenin koşullarını anlayabilenler ve imzalayabilenler doğrudan sözleşmeye üye olurlar ve belli haklara sahip olurlar.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57200" y="692150"/>
            <a:ext cx="8229600" cy="5434013"/>
          </a:xfrm>
        </p:spPr>
        <p:txBody>
          <a:bodyPr rtlCol="0">
            <a:normAutofit lnSpcReduction="10000"/>
          </a:bodyPr>
          <a:lstStyle/>
          <a:p>
            <a:pPr marL="182880" indent="-182880" algn="just" fontAlgn="auto">
              <a:spcAft>
                <a:spcPts val="0"/>
              </a:spcAft>
              <a:buClr>
                <a:schemeClr val="accent1">
                  <a:lumMod val="75000"/>
                </a:schemeClr>
              </a:buClr>
              <a:buFont typeface="Wingdings" panose="05000000000000000000" pitchFamily="2" charset="2"/>
              <a:buNone/>
              <a:defRPr/>
            </a:pPr>
            <a:r>
              <a:rPr lang="tr-TR" sz="2800" dirty="0" smtClean="0">
                <a:latin typeface="Comic Sans MS" pitchFamily="66" charset="0"/>
              </a:rPr>
              <a:t>Hayvan haklarını kabul eden ahlak sistemleri;</a:t>
            </a:r>
          </a:p>
          <a:p>
            <a:pPr marL="182880" indent="-182880" algn="just" fontAlgn="auto">
              <a:spcAft>
                <a:spcPts val="0"/>
              </a:spcAft>
              <a:buClr>
                <a:schemeClr val="accent1">
                  <a:lumMod val="75000"/>
                </a:schemeClr>
              </a:buClr>
              <a:buFont typeface="Wingdings" panose="05000000000000000000" pitchFamily="2" charset="2"/>
              <a:buNone/>
              <a:defRPr/>
            </a:pPr>
            <a:r>
              <a:rPr lang="tr-TR" sz="2800" dirty="0" smtClean="0">
                <a:latin typeface="Comic Sans MS" pitchFamily="66" charset="0"/>
              </a:rPr>
              <a:t> "İyilik-Kötülük" Görüşü: Hayvanlara iyi davranmak, onlara kötülük etmemek temel ahlaki ödevlerimiz arasındadır. </a:t>
            </a:r>
          </a:p>
          <a:p>
            <a:pPr marL="182880" indent="-182880" algn="just" fontAlgn="auto">
              <a:spcAft>
                <a:spcPts val="0"/>
              </a:spcAft>
              <a:buClr>
                <a:schemeClr val="accent1">
                  <a:lumMod val="75000"/>
                </a:schemeClr>
              </a:buClr>
              <a:buFont typeface="Wingdings" panose="05000000000000000000" pitchFamily="2" charset="2"/>
              <a:buNone/>
              <a:defRPr/>
            </a:pPr>
            <a:r>
              <a:rPr lang="tr-TR" sz="2800" dirty="0" smtClean="0">
                <a:latin typeface="Comic Sans MS" pitchFamily="66" charset="0"/>
              </a:rPr>
              <a:t>"Faydacılık" Teorisi: Bu görüşe göre tüm canlıların ortak çıkarları vardır. Bütün insanlar acıdan uzaklaşmak, mutluluğa ulaşmak ister. Her birinin çıkarları eşit derecede önemlidir.</a:t>
            </a:r>
          </a:p>
          <a:p>
            <a:pPr marL="182880" indent="-182880" algn="just" fontAlgn="auto">
              <a:spcAft>
                <a:spcPts val="0"/>
              </a:spcAft>
              <a:buClr>
                <a:schemeClr val="accent1">
                  <a:lumMod val="75000"/>
                </a:schemeClr>
              </a:buClr>
              <a:buFont typeface="Wingdings" panose="05000000000000000000" pitchFamily="2" charset="2"/>
              <a:buNone/>
              <a:defRPr/>
            </a:pPr>
            <a:r>
              <a:rPr lang="tr-TR" sz="2800" dirty="0" smtClean="0">
                <a:latin typeface="Comic Sans MS" pitchFamily="66" charset="0"/>
              </a:rPr>
              <a:t> "Haklar" Teorisi: Hayvan hakları savunucularının önerdiği "Haklar teorisine" göre de, tüm bilinçli ve duyarlı canlıların, türü, ırkı, zeka derecesi, yetenekleri ne olursa olsun, hepsinin doğuştan eşit temel hakları vardır. </a:t>
            </a:r>
          </a:p>
          <a:p>
            <a:pPr marL="182880" indent="-182880" algn="just" fontAlgn="auto">
              <a:spcAft>
                <a:spcPts val="0"/>
              </a:spcAft>
              <a:buClr>
                <a:schemeClr val="accent1">
                  <a:lumMod val="75000"/>
                </a:schemeClr>
              </a:buClr>
              <a:buFont typeface="Wingdings" panose="05000000000000000000" pitchFamily="2" charset="2"/>
              <a:buNone/>
              <a:defRPr/>
            </a:pPr>
            <a:endParaRPr lang="tr-TR" sz="2800" dirty="0" smtClean="0">
              <a:latin typeface="Comic Sans MS"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fontAlgn="auto">
              <a:spcAft>
                <a:spcPts val="0"/>
              </a:spcAft>
              <a:defRPr/>
            </a:pPr>
            <a:r>
              <a:rPr lang="tr-TR" sz="3600" smtClean="0">
                <a:solidFill>
                  <a:schemeClr val="accent1">
                    <a:lumMod val="75000"/>
                  </a:schemeClr>
                </a:solidFill>
                <a:latin typeface="Comic Sans MS" pitchFamily="66" charset="0"/>
              </a:rPr>
              <a:t>4 EKİM</a:t>
            </a:r>
          </a:p>
        </p:txBody>
      </p:sp>
      <p:sp>
        <p:nvSpPr>
          <p:cNvPr id="19459" name="Rectangle 3"/>
          <p:cNvSpPr>
            <a:spLocks noGrp="1" noChangeArrowheads="1"/>
          </p:cNvSpPr>
          <p:nvPr>
            <p:ph idx="1"/>
          </p:nvPr>
        </p:nvSpPr>
        <p:spPr/>
        <p:txBody>
          <a:bodyPr/>
          <a:lstStyle/>
          <a:p>
            <a:pPr algn="just">
              <a:buFont typeface="Wingdings" panose="05000000000000000000" pitchFamily="2" charset="2"/>
              <a:buNone/>
            </a:pPr>
            <a:r>
              <a:rPr lang="tr-TR" altLang="tr-TR" smtClean="0">
                <a:latin typeface="Comic Sans MS" panose="030F0702030302020204" pitchFamily="66" charset="0"/>
              </a:rPr>
              <a:t>Dünyada kurulu bulunan Hayvanları Koruma Dernekleri, 1931 yılında toplanarak 4 Ekim’i "Hayvanları Koruma Günü” olarak kabul etti. </a:t>
            </a:r>
          </a:p>
          <a:p>
            <a:pPr algn="just">
              <a:buFont typeface="Wingdings" panose="05000000000000000000" pitchFamily="2" charset="2"/>
              <a:buNone/>
            </a:pPr>
            <a:r>
              <a:rPr lang="tr-TR" altLang="tr-TR" smtClean="0">
                <a:latin typeface="Comic Sans MS" panose="030F0702030302020204" pitchFamily="66" charset="0"/>
              </a:rPr>
              <a:t>15 Ekim 1978'de Paris'te 14 maddeden oluşan "Hayvan Hakları Evrensel Bildirisi" ilan edildi.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fontAlgn="auto">
              <a:spcAft>
                <a:spcPts val="0"/>
              </a:spcAft>
              <a:defRPr/>
            </a:pPr>
            <a:r>
              <a:rPr lang="tr-TR" sz="3200" smtClean="0">
                <a:solidFill>
                  <a:schemeClr val="accent1">
                    <a:lumMod val="75000"/>
                  </a:schemeClr>
                </a:solidFill>
                <a:latin typeface="Comic Sans MS" pitchFamily="66" charset="0"/>
              </a:rPr>
              <a:t>TÜRKİYE’DE </a:t>
            </a:r>
            <a:br>
              <a:rPr lang="tr-TR" sz="3200" smtClean="0">
                <a:solidFill>
                  <a:schemeClr val="accent1">
                    <a:lumMod val="75000"/>
                  </a:schemeClr>
                </a:solidFill>
                <a:latin typeface="Comic Sans MS" pitchFamily="66" charset="0"/>
              </a:rPr>
            </a:br>
            <a:r>
              <a:rPr lang="tr-TR" sz="3200" smtClean="0">
                <a:solidFill>
                  <a:schemeClr val="accent1">
                    <a:lumMod val="75000"/>
                  </a:schemeClr>
                </a:solidFill>
                <a:latin typeface="Comic Sans MS" pitchFamily="66" charset="0"/>
              </a:rPr>
              <a:t>HAYVANLARI KORUMA ÇALIŞMALARI</a:t>
            </a:r>
          </a:p>
        </p:txBody>
      </p:sp>
      <p:sp>
        <p:nvSpPr>
          <p:cNvPr id="20483" name="Rectangle 3"/>
          <p:cNvSpPr>
            <a:spLocks noGrp="1" noChangeArrowheads="1"/>
          </p:cNvSpPr>
          <p:nvPr>
            <p:ph idx="1"/>
          </p:nvPr>
        </p:nvSpPr>
        <p:spPr/>
        <p:txBody>
          <a:bodyPr/>
          <a:lstStyle/>
          <a:p>
            <a:pPr algn="just">
              <a:buFont typeface="Wingdings" panose="05000000000000000000" pitchFamily="2" charset="2"/>
              <a:buNone/>
            </a:pPr>
            <a:r>
              <a:rPr lang="tr-TR" altLang="tr-TR" smtClean="0">
                <a:latin typeface="Comic Sans MS" panose="030F0702030302020204" pitchFamily="66" charset="0"/>
              </a:rPr>
              <a:t>Hayvanların korunmasına ilişkin ilk sivil toplum çalışmaları 1908 yılında İstanbul’da öğrenciler tarafından oluşturulan “Şefkat Kolları”nda başlamış; 1912 yılında ticari amaçla İspanya’dan boğa güreşçileri ve boğa getirilmesi gündeme geldiğinde, bu girişimi engellemek üzere oluşan kamuoyu “Hayvanları Koruma Cemiyeti”nin kurulmasına olanak sağlamıştır. I. Dünya Savaşı sırasında faaliyetlerini durduran dernek, Cumhuriyetin İlanından sonra 6 Mart 1924 tarihinde “Türkiye Hayvanları Koruma Derneği” adını almıştır.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fontAlgn="auto">
              <a:spcAft>
                <a:spcPts val="0"/>
              </a:spcAft>
              <a:defRPr/>
            </a:pPr>
            <a:r>
              <a:rPr lang="tr-TR" sz="3600" smtClean="0">
                <a:solidFill>
                  <a:schemeClr val="accent1">
                    <a:lumMod val="75000"/>
                  </a:schemeClr>
                </a:solidFill>
                <a:latin typeface="Comic Sans MS" pitchFamily="66" charset="0"/>
              </a:rPr>
              <a:t>YASAL DURUM</a:t>
            </a:r>
          </a:p>
        </p:txBody>
      </p:sp>
      <p:sp>
        <p:nvSpPr>
          <p:cNvPr id="22531" name="Rectangle 3"/>
          <p:cNvSpPr>
            <a:spLocks noGrp="1" noChangeArrowheads="1"/>
          </p:cNvSpPr>
          <p:nvPr>
            <p:ph idx="1"/>
          </p:nvPr>
        </p:nvSpPr>
        <p:spPr/>
        <p:txBody>
          <a:bodyPr rtlCol="0">
            <a:normAutofit lnSpcReduction="10000"/>
          </a:bodyPr>
          <a:lstStyle/>
          <a:p>
            <a:pPr marL="182880" indent="-182880" algn="just" fontAlgn="auto">
              <a:lnSpc>
                <a:spcPct val="80000"/>
              </a:lnSpc>
              <a:spcAft>
                <a:spcPts val="0"/>
              </a:spcAft>
              <a:buClr>
                <a:schemeClr val="accent1">
                  <a:lumMod val="75000"/>
                </a:schemeClr>
              </a:buClr>
              <a:buFont typeface="Wingdings" panose="05000000000000000000" pitchFamily="2" charset="2"/>
              <a:buNone/>
              <a:defRPr/>
            </a:pPr>
            <a:r>
              <a:rPr lang="tr-TR" altLang="tr-TR" sz="2800" smtClean="0">
                <a:latin typeface="Comic Sans MS" panose="030F0702030302020204" pitchFamily="66" charset="0"/>
              </a:rPr>
              <a:t>Türk  Ceza Kanunu</a:t>
            </a:r>
          </a:p>
          <a:p>
            <a:pPr marL="182880" indent="-182880" algn="just" fontAlgn="auto">
              <a:lnSpc>
                <a:spcPct val="80000"/>
              </a:lnSpc>
              <a:spcAft>
                <a:spcPts val="0"/>
              </a:spcAft>
              <a:buClr>
                <a:schemeClr val="accent1">
                  <a:lumMod val="75000"/>
                </a:schemeClr>
              </a:buClr>
              <a:buFont typeface="Wingdings" panose="05000000000000000000" pitchFamily="2" charset="2"/>
              <a:buNone/>
              <a:defRPr/>
            </a:pPr>
            <a:r>
              <a:rPr lang="tr-TR" altLang="tr-TR" sz="2800" smtClean="0">
                <a:latin typeface="Comic Sans MS" panose="030F0702030302020204" pitchFamily="66" charset="0"/>
              </a:rPr>
              <a:t>521. Madde:  "Her kim, bila mucip başkasına ait  olan bir hayvanı öldürürse veya işe yaramayacak hale koyarsa sahibinin şikayeti üzerine dört aya kadar hapis ve yüz liraya kadar ağır cezayı nakdiye mahkum olur." </a:t>
            </a:r>
          </a:p>
          <a:p>
            <a:pPr marL="182880" indent="-182880" algn="just" fontAlgn="auto">
              <a:lnSpc>
                <a:spcPct val="80000"/>
              </a:lnSpc>
              <a:spcAft>
                <a:spcPts val="0"/>
              </a:spcAft>
              <a:buClr>
                <a:schemeClr val="accent1">
                  <a:lumMod val="75000"/>
                </a:schemeClr>
              </a:buClr>
              <a:buFont typeface="Wingdings" panose="05000000000000000000" pitchFamily="2" charset="2"/>
              <a:buNone/>
              <a:defRPr/>
            </a:pPr>
            <a:r>
              <a:rPr lang="tr-TR" altLang="tr-TR" sz="2800" smtClean="0">
                <a:latin typeface="Comic Sans MS" panose="030F0702030302020204" pitchFamily="66" charset="0"/>
              </a:rPr>
              <a:t>Madde 577 :  “Bir kimse hayvanlara karşı insafsızca hareket eder veya lüzumsuz yere yaralar veya aşikar surette haddinden fazla yorulacak derecede zorlarsa binsekizyüz liraya kadar hafif cezayı nakdiye mahkum olur.”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fontAlgn="auto">
              <a:spcAft>
                <a:spcPts val="0"/>
              </a:spcAft>
              <a:defRPr/>
            </a:pPr>
            <a:endParaRPr lang="tr-TR" smtClean="0">
              <a:solidFill>
                <a:schemeClr val="accent1">
                  <a:lumMod val="75000"/>
                </a:schemeClr>
              </a:solidFill>
            </a:endParaRPr>
          </a:p>
        </p:txBody>
      </p:sp>
      <p:sp>
        <p:nvSpPr>
          <p:cNvPr id="22531" name="Rectangle 3"/>
          <p:cNvSpPr>
            <a:spLocks noGrp="1" noChangeArrowheads="1"/>
          </p:cNvSpPr>
          <p:nvPr>
            <p:ph idx="1"/>
          </p:nvPr>
        </p:nvSpPr>
        <p:spPr/>
        <p:txBody>
          <a:bodyPr/>
          <a:lstStyle/>
          <a:p>
            <a:pPr algn="just">
              <a:lnSpc>
                <a:spcPct val="80000"/>
              </a:lnSpc>
              <a:buFont typeface="Wingdings" panose="05000000000000000000" pitchFamily="2" charset="2"/>
              <a:buNone/>
            </a:pPr>
            <a:r>
              <a:rPr lang="tr-TR" altLang="tr-TR" sz="2800" smtClean="0">
                <a:latin typeface="Comic Sans MS" panose="030F0702030302020204" pitchFamily="66" charset="0"/>
              </a:rPr>
              <a:t>“Hayvanları Koruma Kanunu” (Kanun No: 5199) 1 Temmuz 2004 gün ve  25509 Sayılı Resmi Gazetede yayımlanarak yürürlüğe girmiştir. </a:t>
            </a:r>
          </a:p>
          <a:p>
            <a:pPr algn="just">
              <a:lnSpc>
                <a:spcPct val="80000"/>
              </a:lnSpc>
              <a:buFont typeface="Wingdings" panose="05000000000000000000" pitchFamily="2" charset="2"/>
              <a:buNone/>
            </a:pPr>
            <a:r>
              <a:rPr lang="tr-TR" altLang="tr-TR" sz="2800" smtClean="0">
                <a:latin typeface="Comic Sans MS" panose="030F0702030302020204" pitchFamily="66" charset="0"/>
              </a:rPr>
              <a:t>“Hayvanların rahat yaşamlarını ve hayvanlara iyi ve uygun muamele edilmesini temin etmek, hayvanların acı, ıstırap ve eziyet çekmelerine karşı en iyi şekilde korunmalarını, her türlü mağduriyetlerinin önlenmesini sağlamak” amacıyla hazırlanan Hayvanları Koruma Kanunu 33 ana madde ve iki geçici maddeden oluşmaktadır.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p:txBody>
          <a:bodyPr/>
          <a:lstStyle/>
          <a:p>
            <a:pPr algn="just">
              <a:buFont typeface="Wingdings" panose="05000000000000000000" pitchFamily="2" charset="2"/>
              <a:buNone/>
            </a:pPr>
            <a:r>
              <a:rPr lang="tr-TR" altLang="tr-TR" sz="2800" smtClean="0">
                <a:latin typeface="Comic Sans MS" panose="030F0702030302020204" pitchFamily="66" charset="0"/>
              </a:rPr>
              <a:t>Kanun gereği hazırlanması gereken on altı yönetmelikten  onu, uygulamada kolaylık sağlanması açısından </a:t>
            </a:r>
            <a:r>
              <a:rPr lang="tr-TR" altLang="tr-TR" sz="2800" b="1" smtClean="0">
                <a:latin typeface="Comic Sans MS" panose="030F0702030302020204" pitchFamily="66" charset="0"/>
              </a:rPr>
              <a:t>“</a:t>
            </a:r>
            <a:r>
              <a:rPr lang="tr-TR" altLang="tr-TR" sz="2800" smtClean="0">
                <a:latin typeface="Comic Sans MS" panose="030F0702030302020204" pitchFamily="66" charset="0"/>
              </a:rPr>
              <a:t>Hayvanların Korunmasına Dair Uygulama Yönetmeliği” adı altında birleştirilerek,</a:t>
            </a:r>
            <a:r>
              <a:rPr lang="tr-TR" altLang="tr-TR" sz="2800" b="1" smtClean="0">
                <a:latin typeface="Comic Sans MS" panose="030F0702030302020204" pitchFamily="66" charset="0"/>
              </a:rPr>
              <a:t> </a:t>
            </a:r>
            <a:r>
              <a:rPr lang="tr-TR" altLang="tr-TR" sz="2800" smtClean="0">
                <a:latin typeface="Comic Sans MS" panose="030F0702030302020204" pitchFamily="66" charset="0"/>
              </a:rPr>
              <a:t>12.05.2006 tarih ve 26166 sayılı Resmi Gazetede; “Hayvan Deneyleri Etik Kurullarının Çalışma Usul ve Esaslarına Dair Yönetmeliği” de 06.07.2006 tarih ve 26220 sayılı Resmi Gazetede yayımlanarak yürürlüğe girmiştir.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2 İçerik Yer Tutucusu"/>
          <p:cNvSpPr>
            <a:spLocks noGrp="1"/>
          </p:cNvSpPr>
          <p:nvPr>
            <p:ph idx="1"/>
          </p:nvPr>
        </p:nvSpPr>
        <p:spPr>
          <a:xfrm>
            <a:off x="457200" y="1000125"/>
            <a:ext cx="8229600" cy="5095875"/>
          </a:xfrm>
        </p:spPr>
        <p:txBody>
          <a:bodyPr/>
          <a:lstStyle/>
          <a:p>
            <a:pPr algn="just">
              <a:buFont typeface="Wingdings" panose="05000000000000000000" pitchFamily="2" charset="2"/>
              <a:buNone/>
            </a:pPr>
            <a:r>
              <a:rPr lang="tr-TR" altLang="tr-TR" smtClean="0"/>
              <a:t>Dünya Veteriner Hekimler mesleki etik yasasında da veteriner hekimlerden “hayvanların mümkün olan en iyi durumda yaşamalarını sağlayarak; hastalıklarını önleyerek ve tedavi ederek hayvan refahını yükseltmeleri, gereksiz acı çekmelerini önlemeleri" istenmektedir.</a:t>
            </a:r>
          </a:p>
          <a:p>
            <a:pPr>
              <a:buFont typeface="Wingdings" panose="05000000000000000000" pitchFamily="2" charset="2"/>
              <a:buNone/>
            </a:pPr>
            <a:endParaRPr lang="tr-TR" altLang="tr-T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2 İçerik Yer Tutucusu"/>
          <p:cNvSpPr>
            <a:spLocks noGrp="1"/>
          </p:cNvSpPr>
          <p:nvPr>
            <p:ph idx="1"/>
          </p:nvPr>
        </p:nvSpPr>
        <p:spPr>
          <a:xfrm>
            <a:off x="457200" y="1000125"/>
            <a:ext cx="8229600" cy="5095875"/>
          </a:xfrm>
        </p:spPr>
        <p:txBody>
          <a:bodyPr/>
          <a:lstStyle/>
          <a:p>
            <a:pPr algn="just">
              <a:buFont typeface="Wingdings" panose="05000000000000000000" pitchFamily="2" charset="2"/>
              <a:buNone/>
            </a:pPr>
            <a:r>
              <a:rPr lang="tr-TR" altLang="tr-TR" smtClean="0"/>
              <a:t>Hayvanların korunması konusunda var olan olan sorunların çözülebilmesi için öncelikle insanların hayvanlara ilişkin geleneksel inançlarını ve düşüncelerini onların da duyarlı ve acı hisseden  canlılar olduğunu bilerek sorgulamaları gerekmektedir. Ancak, ondan sonra alışkanlıklar sonra da hukuk kuralları ve yasalar değiştirilebilir.</a:t>
            </a:r>
          </a:p>
          <a:p>
            <a:pPr>
              <a:buFont typeface="Wingdings" panose="05000000000000000000" pitchFamily="2" charset="2"/>
              <a:buNone/>
            </a:pPr>
            <a:endParaRPr lang="tr-TR" altLang="tr-TR"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2 İçerik Yer Tutucusu"/>
          <p:cNvSpPr>
            <a:spLocks noGrp="1"/>
          </p:cNvSpPr>
          <p:nvPr>
            <p:ph idx="1"/>
          </p:nvPr>
        </p:nvSpPr>
        <p:spPr>
          <a:xfrm>
            <a:off x="457200" y="1285875"/>
            <a:ext cx="8229600" cy="4810125"/>
          </a:xfrm>
        </p:spPr>
        <p:txBody>
          <a:bodyPr/>
          <a:lstStyle/>
          <a:p>
            <a:pPr>
              <a:buFont typeface="Wingdings" panose="05000000000000000000" pitchFamily="2" charset="2"/>
              <a:buNone/>
            </a:pPr>
            <a:endParaRPr lang="tr-TR" altLang="tr-TR" sz="3600" smtClean="0">
              <a:latin typeface="Comic Sans MS" panose="030F0702030302020204" pitchFamily="66" charset="0"/>
            </a:endParaRPr>
          </a:p>
          <a:p>
            <a:pPr>
              <a:buFont typeface="Wingdings" panose="05000000000000000000" pitchFamily="2" charset="2"/>
              <a:buNone/>
            </a:pPr>
            <a:r>
              <a:rPr lang="tr-TR" altLang="tr-TR" sz="3600" smtClean="0">
                <a:latin typeface="Comic Sans MS" panose="030F0702030302020204" pitchFamily="66" charset="0"/>
              </a:rPr>
              <a:t>İLGİNİZ VE SABRINIZ İÇİN </a:t>
            </a:r>
          </a:p>
          <a:p>
            <a:pPr>
              <a:buFont typeface="Wingdings" panose="05000000000000000000" pitchFamily="2" charset="2"/>
              <a:buNone/>
            </a:pPr>
            <a:endParaRPr lang="tr-TR" altLang="tr-TR" sz="3600" smtClean="0">
              <a:latin typeface="Comic Sans MS" panose="030F0702030302020204" pitchFamily="66" charset="0"/>
            </a:endParaRPr>
          </a:p>
          <a:p>
            <a:pPr>
              <a:buFont typeface="Wingdings" panose="05000000000000000000" pitchFamily="2" charset="2"/>
              <a:buNone/>
            </a:pPr>
            <a:r>
              <a:rPr lang="tr-TR" altLang="tr-TR" sz="3600" smtClean="0">
                <a:latin typeface="Comic Sans MS" panose="030F0702030302020204" pitchFamily="66" charset="0"/>
              </a:rPr>
              <a:t>	TEŞEKKÜRLER!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sz="half" idx="1"/>
          </p:nvPr>
        </p:nvSpPr>
        <p:spPr/>
        <p:txBody>
          <a:bodyPr/>
          <a:lstStyle/>
          <a:p>
            <a:pPr>
              <a:buFont typeface="Wingdings" panose="05000000000000000000" pitchFamily="2" charset="2"/>
              <a:buNone/>
            </a:pPr>
            <a:r>
              <a:rPr lang="tr-TR" altLang="tr-TR" sz="2800" smtClean="0"/>
              <a:t>                                     s</a:t>
            </a:r>
          </a:p>
        </p:txBody>
      </p:sp>
      <p:pic>
        <p:nvPicPr>
          <p:cNvPr id="8195" name="Picture 4" descr="72241-group3ww-l"/>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900113" y="0"/>
            <a:ext cx="6911975" cy="6858000"/>
          </a:xfr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fontAlgn="auto">
              <a:spcAft>
                <a:spcPts val="0"/>
              </a:spcAft>
              <a:defRPr/>
            </a:pPr>
            <a:r>
              <a:rPr lang="tr-TR" smtClean="0">
                <a:solidFill>
                  <a:schemeClr val="accent1">
                    <a:lumMod val="75000"/>
                  </a:schemeClr>
                </a:solidFill>
                <a:latin typeface="Comic Sans MS" pitchFamily="66" charset="0"/>
              </a:rPr>
              <a:t>EVCİLLEŞTİRME</a:t>
            </a:r>
          </a:p>
        </p:txBody>
      </p:sp>
      <p:sp>
        <p:nvSpPr>
          <p:cNvPr id="3075" name="Rectangle 3"/>
          <p:cNvSpPr>
            <a:spLocks noGrp="1" noChangeArrowheads="1"/>
          </p:cNvSpPr>
          <p:nvPr>
            <p:ph idx="1"/>
          </p:nvPr>
        </p:nvSpPr>
        <p:spPr/>
        <p:txBody>
          <a:bodyPr rtlCol="0">
            <a:normAutofit lnSpcReduction="10000"/>
          </a:bodyPr>
          <a:lstStyle/>
          <a:p>
            <a:pPr marL="182880" indent="-182880" algn="just" fontAlgn="auto">
              <a:spcAft>
                <a:spcPts val="0"/>
              </a:spcAft>
              <a:buClr>
                <a:schemeClr val="accent1">
                  <a:lumMod val="75000"/>
                </a:schemeClr>
              </a:buClr>
              <a:buFont typeface="Wingdings" panose="05000000000000000000" pitchFamily="2" charset="2"/>
              <a:buNone/>
              <a:defRPr/>
            </a:pPr>
            <a:r>
              <a:rPr lang="tr-TR" sz="2800" smtClean="0">
                <a:latin typeface="Comic Sans MS" pitchFamily="66" charset="0"/>
              </a:rPr>
              <a:t>İlk insanların hayvanlarla olan ilişkilerine mağara resimleri aracılığıyla tanık olabilmekteyiz. Bu mağaraların çevresinde "avcılar" olarak yaşayan insanlar, avladıkları hayvanların resimlerini büyük bir ustalıkla mağara duvarlarına çizmişlerdir. </a:t>
            </a:r>
          </a:p>
          <a:p>
            <a:pPr marL="182880" indent="-182880" algn="just" fontAlgn="auto">
              <a:spcAft>
                <a:spcPts val="0"/>
              </a:spcAft>
              <a:buClr>
                <a:schemeClr val="accent1">
                  <a:lumMod val="75000"/>
                </a:schemeClr>
              </a:buClr>
              <a:buFont typeface="Wingdings" panose="05000000000000000000" pitchFamily="2" charset="2"/>
              <a:buNone/>
              <a:defRPr/>
            </a:pPr>
            <a:r>
              <a:rPr lang="tr-TR" sz="2800" smtClean="0">
                <a:latin typeface="Comic Sans MS" pitchFamily="66" charset="0"/>
              </a:rPr>
              <a:t>Avı denetim altında tutmayı ve ayıklayarak üretmeyi de kapsayan evcilleştirme işleminin en az on bin yıllık, bazı durumlarda daha da eski bir geçmişi olduğu bildirilmektedir.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fontAlgn="auto">
              <a:spcAft>
                <a:spcPts val="0"/>
              </a:spcAft>
              <a:defRPr/>
            </a:pPr>
            <a:r>
              <a:rPr lang="tr-TR" sz="3600" smtClean="0">
                <a:solidFill>
                  <a:schemeClr val="accent1">
                    <a:lumMod val="75000"/>
                  </a:schemeClr>
                </a:solidFill>
                <a:latin typeface="Comic Sans MS" pitchFamily="66" charset="0"/>
              </a:rPr>
              <a:t>KLASİK FELSEFE</a:t>
            </a:r>
          </a:p>
        </p:txBody>
      </p:sp>
      <p:sp>
        <p:nvSpPr>
          <p:cNvPr id="12291" name="Rectangle 3"/>
          <p:cNvSpPr>
            <a:spLocks noGrp="1" noChangeArrowheads="1"/>
          </p:cNvSpPr>
          <p:nvPr>
            <p:ph idx="1"/>
          </p:nvPr>
        </p:nvSpPr>
        <p:spPr/>
        <p:txBody>
          <a:bodyPr rtlCol="0">
            <a:normAutofit lnSpcReduction="10000"/>
          </a:bodyPr>
          <a:lstStyle/>
          <a:p>
            <a:pPr marL="182880" indent="-182880" algn="just" fontAlgn="auto">
              <a:lnSpc>
                <a:spcPct val="80000"/>
              </a:lnSpc>
              <a:spcAft>
                <a:spcPts val="0"/>
              </a:spcAft>
              <a:buClr>
                <a:schemeClr val="accent1">
                  <a:lumMod val="75000"/>
                </a:schemeClr>
              </a:buClr>
              <a:buFont typeface="Wingdings" panose="05000000000000000000" pitchFamily="2" charset="2"/>
              <a:buNone/>
              <a:defRPr/>
            </a:pPr>
            <a:r>
              <a:rPr lang="tr-TR" altLang="tr-TR" sz="2800" smtClean="0">
                <a:latin typeface="Comic Sans MS" panose="030F0702030302020204" pitchFamily="66" charset="0"/>
              </a:rPr>
              <a:t>Hayvan-insan ilişkisinin ilk dönemlerinde başka yaratıklara duyulan "ilkel" saygının zamanla birçok değişiklikler gösterdiği açıktır. </a:t>
            </a:r>
          </a:p>
          <a:p>
            <a:pPr marL="182880" indent="-182880" algn="just" fontAlgn="auto">
              <a:lnSpc>
                <a:spcPct val="80000"/>
              </a:lnSpc>
              <a:spcAft>
                <a:spcPts val="0"/>
              </a:spcAft>
              <a:buClr>
                <a:schemeClr val="accent1">
                  <a:lumMod val="75000"/>
                </a:schemeClr>
              </a:buClr>
              <a:buFont typeface="Wingdings" panose="05000000000000000000" pitchFamily="2" charset="2"/>
              <a:buNone/>
              <a:defRPr/>
            </a:pPr>
            <a:r>
              <a:rPr lang="tr-TR" altLang="tr-TR" sz="2800" smtClean="0">
                <a:latin typeface="Comic Sans MS" panose="030F0702030302020204" pitchFamily="66" charset="0"/>
              </a:rPr>
              <a:t>Batı düşüncesinin temelini oluşturan eski Yunanistan'da Aristo, doğayı daha az kompleks olanların daha komplekslerin hizmetinde olduğu bir üstünlük sıralaması olarak tanımlamıştır. Aristo'ya göre, "bitkiler hayvanlar için; vahşi ve evcil hayvanlar da insanın yiyecek, giysi ve aletler yapması için" vardır.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fontAlgn="auto">
              <a:spcAft>
                <a:spcPts val="0"/>
              </a:spcAft>
              <a:defRPr/>
            </a:pPr>
            <a:r>
              <a:rPr lang="tr-TR" sz="3600" smtClean="0">
                <a:solidFill>
                  <a:schemeClr val="accent1">
                    <a:lumMod val="75000"/>
                  </a:schemeClr>
                </a:solidFill>
                <a:latin typeface="Comic Sans MS" pitchFamily="66" charset="0"/>
              </a:rPr>
              <a:t>KLASİK FELSEFE</a:t>
            </a:r>
          </a:p>
        </p:txBody>
      </p:sp>
      <p:sp>
        <p:nvSpPr>
          <p:cNvPr id="5123" name="Rectangle 3"/>
          <p:cNvSpPr>
            <a:spLocks noGrp="1" noChangeArrowheads="1"/>
          </p:cNvSpPr>
          <p:nvPr>
            <p:ph idx="1"/>
          </p:nvPr>
        </p:nvSpPr>
        <p:spPr/>
        <p:txBody>
          <a:bodyPr rtlCol="0">
            <a:normAutofit lnSpcReduction="10000"/>
          </a:bodyPr>
          <a:lstStyle/>
          <a:p>
            <a:pPr marL="182880" indent="-182880" algn="just" fontAlgn="auto">
              <a:spcAft>
                <a:spcPts val="0"/>
              </a:spcAft>
              <a:buClr>
                <a:schemeClr val="accent1">
                  <a:lumMod val="75000"/>
                </a:schemeClr>
              </a:buClr>
              <a:buFont typeface="Wingdings" panose="05000000000000000000" pitchFamily="2" charset="2"/>
              <a:buNone/>
              <a:defRPr/>
            </a:pPr>
            <a:r>
              <a:rPr lang="tr-TR" sz="2800" smtClean="0">
                <a:latin typeface="Comic Sans MS" pitchFamily="66" charset="0"/>
              </a:rPr>
              <a:t>Aquin’li  Thomas, insanı hayvandan ayırt edici göstergenin “ussallık” olduğunu vurgulayarak, “tanrısal yazgı yoluyla hayvanlar, doğa düzenine uygun olarak insanın kullanımına verilmişlerdir” saptamasını yapmıştır. Her iki görüş de hayvanların siyasal ve ahlaki dünyaların dışında olduğu inancını sağlamlaştırmıştır. </a:t>
            </a:r>
          </a:p>
          <a:p>
            <a:pPr marL="182880" indent="-182880" algn="just" fontAlgn="auto">
              <a:spcAft>
                <a:spcPts val="0"/>
              </a:spcAft>
              <a:buClr>
                <a:schemeClr val="accent1">
                  <a:lumMod val="75000"/>
                </a:schemeClr>
              </a:buClr>
              <a:buFont typeface="Wingdings" panose="05000000000000000000" pitchFamily="2" charset="2"/>
              <a:buNone/>
              <a:defRPr/>
            </a:pPr>
            <a:r>
              <a:rPr lang="tr-TR" sz="2800" smtClean="0">
                <a:latin typeface="Comic Sans MS" pitchFamily="66" charset="0"/>
              </a:rPr>
              <a:t>Daha sonraki tartışmalar hayvan – insan arasındaki farklılıklar zemininde sürmüştür.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fontAlgn="auto">
              <a:spcAft>
                <a:spcPts val="0"/>
              </a:spcAft>
              <a:defRPr/>
            </a:pPr>
            <a:r>
              <a:rPr lang="tr-TR" sz="3600" smtClean="0">
                <a:solidFill>
                  <a:schemeClr val="accent1">
                    <a:lumMod val="75000"/>
                  </a:schemeClr>
                </a:solidFill>
                <a:latin typeface="Comic Sans MS" pitchFamily="66" charset="0"/>
              </a:rPr>
              <a:t>YASAL DÜZENLEMELER</a:t>
            </a:r>
          </a:p>
        </p:txBody>
      </p:sp>
      <p:sp>
        <p:nvSpPr>
          <p:cNvPr id="13315" name="Rectangle 3"/>
          <p:cNvSpPr>
            <a:spLocks noGrp="1" noChangeArrowheads="1"/>
          </p:cNvSpPr>
          <p:nvPr>
            <p:ph idx="1"/>
          </p:nvPr>
        </p:nvSpPr>
        <p:spPr/>
        <p:txBody>
          <a:bodyPr/>
          <a:lstStyle/>
          <a:p>
            <a:pPr algn="just">
              <a:buFont typeface="Wingdings" panose="05000000000000000000" pitchFamily="2" charset="2"/>
              <a:buNone/>
            </a:pPr>
            <a:r>
              <a:rPr lang="tr-TR" altLang="tr-TR" sz="2800" smtClean="0">
                <a:latin typeface="Comic Sans MS" panose="030F0702030302020204" pitchFamily="66" charset="0"/>
              </a:rPr>
              <a:t>Hayvanları korumaya yönelik ilk yasal düzenleme, 1641'de İngiltere'nin Massachusetts kolonisinde yapılmıştır. Bu yasa ile, insanların yararlandıkları hayvanlara kötü davranmaları yasaklanmıştır.</a:t>
            </a:r>
          </a:p>
          <a:p>
            <a:pPr algn="just">
              <a:buFont typeface="Wingdings" panose="05000000000000000000" pitchFamily="2" charset="2"/>
              <a:buNone/>
            </a:pPr>
            <a:r>
              <a:rPr lang="tr-TR" altLang="tr-TR" sz="2800" smtClean="0">
                <a:latin typeface="Comic Sans MS" panose="030F0702030302020204" pitchFamily="66" charset="0"/>
              </a:rPr>
              <a:t> İlk hayvanları koruma derneği 1824 yılında İngiltere'de kurulmuştur.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fontAlgn="auto">
              <a:spcAft>
                <a:spcPts val="0"/>
              </a:spcAft>
              <a:defRPr/>
            </a:pPr>
            <a:r>
              <a:rPr lang="tr-TR" sz="3600" smtClean="0">
                <a:solidFill>
                  <a:schemeClr val="accent1">
                    <a:lumMod val="75000"/>
                  </a:schemeClr>
                </a:solidFill>
                <a:latin typeface="Comic Sans MS" pitchFamily="66" charset="0"/>
              </a:rPr>
              <a:t>MODERN FELSEFE</a:t>
            </a:r>
          </a:p>
        </p:txBody>
      </p:sp>
      <p:sp>
        <p:nvSpPr>
          <p:cNvPr id="14339" name="Rectangle 3"/>
          <p:cNvSpPr>
            <a:spLocks noGrp="1" noChangeArrowheads="1"/>
          </p:cNvSpPr>
          <p:nvPr>
            <p:ph idx="1"/>
          </p:nvPr>
        </p:nvSpPr>
        <p:spPr/>
        <p:txBody>
          <a:bodyPr/>
          <a:lstStyle/>
          <a:p>
            <a:pPr algn="just">
              <a:buFont typeface="Wingdings" panose="05000000000000000000" pitchFamily="2" charset="2"/>
              <a:buNone/>
            </a:pPr>
            <a:r>
              <a:rPr lang="tr-TR" altLang="tr-TR" smtClean="0">
                <a:latin typeface="Comic Sans MS" panose="030F0702030302020204" pitchFamily="66" charset="0"/>
              </a:rPr>
              <a:t>Hayvanların, insanlardan daha az etik değerleri olduğu ve onların insan yararına kullanılabilecekleri fikri geçmişte birçok düşünür tarafından sorgulanmıştır.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fontAlgn="auto">
              <a:spcAft>
                <a:spcPts val="0"/>
              </a:spcAft>
              <a:defRPr/>
            </a:pPr>
            <a:r>
              <a:rPr lang="tr-TR" sz="3600" smtClean="0">
                <a:solidFill>
                  <a:schemeClr val="accent1">
                    <a:lumMod val="75000"/>
                  </a:schemeClr>
                </a:solidFill>
                <a:latin typeface="Comic Sans MS" pitchFamily="66" charset="0"/>
              </a:rPr>
              <a:t>MODERN FELSEFE</a:t>
            </a:r>
          </a:p>
        </p:txBody>
      </p:sp>
      <p:sp>
        <p:nvSpPr>
          <p:cNvPr id="16387" name="Rectangle 3"/>
          <p:cNvSpPr>
            <a:spLocks noGrp="1" noChangeArrowheads="1"/>
          </p:cNvSpPr>
          <p:nvPr>
            <p:ph idx="1"/>
          </p:nvPr>
        </p:nvSpPr>
        <p:spPr/>
        <p:txBody>
          <a:bodyPr rtlCol="0">
            <a:normAutofit lnSpcReduction="10000"/>
          </a:bodyPr>
          <a:lstStyle/>
          <a:p>
            <a:pPr marL="182880" indent="-182880" algn="just" fontAlgn="auto">
              <a:lnSpc>
                <a:spcPct val="80000"/>
              </a:lnSpc>
              <a:spcAft>
                <a:spcPts val="0"/>
              </a:spcAft>
              <a:buClr>
                <a:schemeClr val="accent1">
                  <a:lumMod val="75000"/>
                </a:schemeClr>
              </a:buClr>
              <a:buFont typeface="Wingdings" panose="05000000000000000000" pitchFamily="2" charset="2"/>
              <a:buNone/>
              <a:defRPr/>
            </a:pPr>
            <a:r>
              <a:rPr lang="tr-TR" altLang="tr-TR" sz="2800" smtClean="0">
                <a:latin typeface="Comic Sans MS" panose="030F0702030302020204" pitchFamily="66" charset="0"/>
              </a:rPr>
              <a:t>Birçok düşünür gereksinimlerin eşit şekilde karşılanmasını "ahlak kuralı" olarak ortaya koymuş fakat bu kuralların insan dışındaki türler arasında da geçerli olup olmadığından söz etmemişlerdir. J. Bentham, bunu gerçekleştiren filozoflardan biridir. "Birgün gelecek ki, bütün hayvanlar belirli haklara kavuşacaklar ve bunlar zorbalıkla ellerinden alınamayacak. Önemli olan hayvanların akıl yürütüp yürütemedikleri ya da konuşup konuşamadıkları değil; acı çekip çekmedikleridir“.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fontAlgn="auto">
              <a:spcAft>
                <a:spcPts val="0"/>
              </a:spcAft>
              <a:defRPr/>
            </a:pPr>
            <a:r>
              <a:rPr lang="tr-TR" sz="3600" smtClean="0">
                <a:solidFill>
                  <a:schemeClr val="accent1">
                    <a:lumMod val="75000"/>
                  </a:schemeClr>
                </a:solidFill>
                <a:latin typeface="Comic Sans MS" pitchFamily="66" charset="0"/>
              </a:rPr>
              <a:t>MODERN FELSEFE</a:t>
            </a:r>
          </a:p>
        </p:txBody>
      </p:sp>
      <p:sp>
        <p:nvSpPr>
          <p:cNvPr id="16387" name="Rectangle 3"/>
          <p:cNvSpPr>
            <a:spLocks noGrp="1" noChangeArrowheads="1"/>
          </p:cNvSpPr>
          <p:nvPr>
            <p:ph idx="1"/>
          </p:nvPr>
        </p:nvSpPr>
        <p:spPr/>
        <p:txBody>
          <a:bodyPr/>
          <a:lstStyle/>
          <a:p>
            <a:pPr algn="just">
              <a:buFont typeface="Wingdings" panose="05000000000000000000" pitchFamily="2" charset="2"/>
              <a:buNone/>
            </a:pPr>
            <a:r>
              <a:rPr lang="tr-TR" altLang="tr-TR" sz="2800" smtClean="0">
                <a:latin typeface="Comic Sans MS" panose="030F0702030302020204" pitchFamily="66" charset="0"/>
              </a:rPr>
              <a:t>Geleneksel değerleri savunanlarca oluşturulan ahlak sistemlerine bakacak olursak;</a:t>
            </a:r>
          </a:p>
          <a:p>
            <a:pPr algn="just">
              <a:buFont typeface="Wingdings" panose="05000000000000000000" pitchFamily="2" charset="2"/>
              <a:buNone/>
            </a:pPr>
            <a:r>
              <a:rPr lang="tr-TR" altLang="tr-TR" sz="2800" smtClean="0">
                <a:latin typeface="Comic Sans MS" panose="030F0702030302020204" pitchFamily="66" charset="0"/>
              </a:rPr>
              <a:t> "</a:t>
            </a:r>
            <a:r>
              <a:rPr lang="tr-TR" altLang="tr-TR" sz="2800" b="1" smtClean="0">
                <a:latin typeface="Comic Sans MS" panose="030F0702030302020204" pitchFamily="66" charset="0"/>
              </a:rPr>
              <a:t>Dolaylı ödev</a:t>
            </a:r>
            <a:r>
              <a:rPr lang="tr-TR" altLang="tr-TR" sz="2800" smtClean="0">
                <a:latin typeface="Comic Sans MS" panose="030F0702030302020204" pitchFamily="66" charset="0"/>
              </a:rPr>
              <a:t>" görüşü: Bu görüşe göre, insanların doğrudan hayvanlara karşı ahlaki ödev ve sorumlulukları yoktur, ancak hayvan sahiplerine karşı ödev ve sorumlulukları vardır. Örneğin, komşunuz sizin köpeğinizi zehirlerse, köpeğe değil size karşı bir haksızlık yapmış olur.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Tahta Yazı</Template>
  <TotalTime>264</TotalTime>
  <Words>998</Words>
  <Application>Microsoft Office PowerPoint</Application>
  <PresentationFormat>Ekran Gösterisi (4:3)</PresentationFormat>
  <Paragraphs>57</Paragraphs>
  <Slides>19</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19</vt:i4>
      </vt:variant>
    </vt:vector>
  </HeadingPairs>
  <TitlesOfParts>
    <vt:vector size="27" baseType="lpstr">
      <vt:lpstr>Rockwell</vt:lpstr>
      <vt:lpstr>Arial</vt:lpstr>
      <vt:lpstr>Rockwell Condensed</vt:lpstr>
      <vt:lpstr>Wingdings</vt:lpstr>
      <vt:lpstr>Calibri</vt:lpstr>
      <vt:lpstr>Comic Sans MS</vt:lpstr>
      <vt:lpstr>Tahoma</vt:lpstr>
      <vt:lpstr>Wood Type Yazı Tipi</vt:lpstr>
      <vt:lpstr>PowerPoint Sunusu</vt:lpstr>
      <vt:lpstr>PowerPoint Sunusu</vt:lpstr>
      <vt:lpstr>EVCİLLEŞTİRME</vt:lpstr>
      <vt:lpstr>KLASİK FELSEFE</vt:lpstr>
      <vt:lpstr>KLASİK FELSEFE</vt:lpstr>
      <vt:lpstr>YASAL DÜZENLEMELER</vt:lpstr>
      <vt:lpstr>MODERN FELSEFE</vt:lpstr>
      <vt:lpstr>MODERN FELSEFE</vt:lpstr>
      <vt:lpstr>MODERN FELSEFE</vt:lpstr>
      <vt:lpstr>MODERN FELSEFE</vt:lpstr>
      <vt:lpstr>PowerPoint Sunusu</vt:lpstr>
      <vt:lpstr>4 EKİM</vt:lpstr>
      <vt:lpstr>TÜRKİYE’DE  HAYVANLARI KORUMA ÇALIŞMALARI</vt:lpstr>
      <vt:lpstr>YASAL DURUM</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https://turkcehocasi.com/forum</dc:title>
  <dc:subject>https://turkcehocasi.com/forum</dc:subject>
  <dc:creator>https://turkcehocasi.com/forum</dc:creator>
  <cp:keywords>https:/turkcehocasi.com/forum</cp:keywords>
  <cp:lastModifiedBy>White</cp:lastModifiedBy>
  <cp:revision>25</cp:revision>
  <dcterms:created xsi:type="dcterms:W3CDTF">2006-10-03T19:13:34Z</dcterms:created>
  <dcterms:modified xsi:type="dcterms:W3CDTF">2022-07-26T10:38:46Z</dcterms:modified>
</cp:coreProperties>
</file>