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66" r:id="rId20"/>
    <p:sldId id="275" r:id="rId21"/>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00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6" autoAdjust="0"/>
    <p:restoredTop sz="94660"/>
  </p:normalViewPr>
  <p:slideViewPr>
    <p:cSldViewPr>
      <p:cViewPr varScale="1">
        <p:scale>
          <a:sx n="155" d="100"/>
          <a:sy n="155" d="100"/>
        </p:scale>
        <p:origin x="202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6"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tr-TR" altLang="tr-TR"/>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tr-TR" altLang="tr-TR"/>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22"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5141"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tr-TR" altLang="tr-TR" noProof="0" smtClean="0"/>
              <a:t>Asıl başlık stili için tıklatın</a:t>
            </a:r>
          </a:p>
        </p:txBody>
      </p:sp>
      <p:sp>
        <p:nvSpPr>
          <p:cNvPr id="514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tr-TR" altLang="tr-TR" noProof="0" smtClean="0"/>
              <a:t>Asıl alt başlık stilini düzenlemek için tıklatın</a:t>
            </a:r>
          </a:p>
        </p:txBody>
      </p:sp>
      <p:sp>
        <p:nvSpPr>
          <p:cNvPr id="23" name="Rectangle 23"/>
          <p:cNvSpPr>
            <a:spLocks noGrp="1" noChangeArrowheads="1"/>
          </p:cNvSpPr>
          <p:nvPr>
            <p:ph type="dt" sz="quarter" idx="10"/>
          </p:nvPr>
        </p:nvSpPr>
        <p:spPr/>
        <p:txBody>
          <a:bodyPr/>
          <a:lstStyle>
            <a:lvl1pPr>
              <a:defRPr smtClean="0"/>
            </a:lvl1pPr>
          </a:lstStyle>
          <a:p>
            <a:pPr>
              <a:defRPr/>
            </a:pPr>
            <a:endParaRPr lang="tr-TR" altLang="tr-TR"/>
          </a:p>
        </p:txBody>
      </p:sp>
      <p:sp>
        <p:nvSpPr>
          <p:cNvPr id="24" name="Rectangle 24"/>
          <p:cNvSpPr>
            <a:spLocks noGrp="1" noChangeArrowheads="1"/>
          </p:cNvSpPr>
          <p:nvPr>
            <p:ph type="ftr" sz="quarter" idx="11"/>
          </p:nvPr>
        </p:nvSpPr>
        <p:spPr/>
        <p:txBody>
          <a:bodyPr/>
          <a:lstStyle>
            <a:lvl1pPr>
              <a:defRPr smtClean="0"/>
            </a:lvl1pPr>
          </a:lstStyle>
          <a:p>
            <a:pPr>
              <a:defRPr/>
            </a:pPr>
            <a:endParaRPr lang="tr-TR" altLang="tr-TR"/>
          </a:p>
        </p:txBody>
      </p:sp>
      <p:sp>
        <p:nvSpPr>
          <p:cNvPr id="25" name="Rectangle 25"/>
          <p:cNvSpPr>
            <a:spLocks noGrp="1" noChangeArrowheads="1"/>
          </p:cNvSpPr>
          <p:nvPr>
            <p:ph type="sldNum" sz="quarter" idx="12"/>
          </p:nvPr>
        </p:nvSpPr>
        <p:spPr/>
        <p:txBody>
          <a:bodyPr/>
          <a:lstStyle>
            <a:lvl1pPr>
              <a:defRPr smtClean="0"/>
            </a:lvl1pPr>
          </a:lstStyle>
          <a:p>
            <a:pPr>
              <a:defRPr/>
            </a:pPr>
            <a:fld id="{A3A97E78-7ECE-4B37-BDE1-3B1B8D8973AD}" type="slidenum">
              <a:rPr lang="tr-TR" altLang="tr-TR"/>
              <a:pPr>
                <a:defRPr/>
              </a:pPr>
              <a:t>‹#›</a:t>
            </a:fld>
            <a:endParaRPr lang="tr-TR" altLang="tr-TR"/>
          </a:p>
        </p:txBody>
      </p:sp>
    </p:spTree>
    <p:extLst>
      <p:ext uri="{BB962C8B-B14F-4D97-AF65-F5344CB8AC3E}">
        <p14:creationId xmlns:p14="http://schemas.microsoft.com/office/powerpoint/2010/main" val="2759349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3"/>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24"/>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5"/>
          <p:cNvSpPr>
            <a:spLocks noGrp="1" noChangeArrowheads="1"/>
          </p:cNvSpPr>
          <p:nvPr>
            <p:ph type="sldNum" sz="quarter" idx="12"/>
          </p:nvPr>
        </p:nvSpPr>
        <p:spPr>
          <a:ln/>
        </p:spPr>
        <p:txBody>
          <a:bodyPr/>
          <a:lstStyle>
            <a:lvl1pPr>
              <a:defRPr/>
            </a:lvl1pPr>
          </a:lstStyle>
          <a:p>
            <a:pPr>
              <a:defRPr/>
            </a:pPr>
            <a:fld id="{E8E565D6-CBE3-4793-AEE0-4382527D0C5B}" type="slidenum">
              <a:rPr lang="tr-TR" altLang="tr-TR"/>
              <a:pPr>
                <a:defRPr/>
              </a:pPr>
              <a:t>‹#›</a:t>
            </a:fld>
            <a:endParaRPr lang="tr-TR" altLang="tr-TR"/>
          </a:p>
        </p:txBody>
      </p:sp>
    </p:spTree>
    <p:extLst>
      <p:ext uri="{BB962C8B-B14F-4D97-AF65-F5344CB8AC3E}">
        <p14:creationId xmlns:p14="http://schemas.microsoft.com/office/powerpoint/2010/main" val="182441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7813"/>
            <a:ext cx="2057400" cy="5853112"/>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7813"/>
            <a:ext cx="6019800" cy="5853112"/>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3"/>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24"/>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5"/>
          <p:cNvSpPr>
            <a:spLocks noGrp="1" noChangeArrowheads="1"/>
          </p:cNvSpPr>
          <p:nvPr>
            <p:ph type="sldNum" sz="quarter" idx="12"/>
          </p:nvPr>
        </p:nvSpPr>
        <p:spPr>
          <a:ln/>
        </p:spPr>
        <p:txBody>
          <a:bodyPr/>
          <a:lstStyle>
            <a:lvl1pPr>
              <a:defRPr/>
            </a:lvl1pPr>
          </a:lstStyle>
          <a:p>
            <a:pPr>
              <a:defRPr/>
            </a:pPr>
            <a:fld id="{360BBA3A-0087-45CA-A162-4C731A92B566}" type="slidenum">
              <a:rPr lang="tr-TR" altLang="tr-TR"/>
              <a:pPr>
                <a:defRPr/>
              </a:pPr>
              <a:t>‹#›</a:t>
            </a:fld>
            <a:endParaRPr lang="tr-TR" altLang="tr-TR"/>
          </a:p>
        </p:txBody>
      </p:sp>
    </p:spTree>
    <p:extLst>
      <p:ext uri="{BB962C8B-B14F-4D97-AF65-F5344CB8AC3E}">
        <p14:creationId xmlns:p14="http://schemas.microsoft.com/office/powerpoint/2010/main" val="363842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3"/>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24"/>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5"/>
          <p:cNvSpPr>
            <a:spLocks noGrp="1" noChangeArrowheads="1"/>
          </p:cNvSpPr>
          <p:nvPr>
            <p:ph type="sldNum" sz="quarter" idx="12"/>
          </p:nvPr>
        </p:nvSpPr>
        <p:spPr>
          <a:ln/>
        </p:spPr>
        <p:txBody>
          <a:bodyPr/>
          <a:lstStyle>
            <a:lvl1pPr>
              <a:defRPr/>
            </a:lvl1pPr>
          </a:lstStyle>
          <a:p>
            <a:pPr>
              <a:defRPr/>
            </a:pPr>
            <a:fld id="{745230D5-2520-49BB-8EA9-EE62BD9A9376}" type="slidenum">
              <a:rPr lang="tr-TR" altLang="tr-TR"/>
              <a:pPr>
                <a:defRPr/>
              </a:pPr>
              <a:t>‹#›</a:t>
            </a:fld>
            <a:endParaRPr lang="tr-TR" altLang="tr-TR"/>
          </a:p>
        </p:txBody>
      </p:sp>
    </p:spTree>
    <p:extLst>
      <p:ext uri="{BB962C8B-B14F-4D97-AF65-F5344CB8AC3E}">
        <p14:creationId xmlns:p14="http://schemas.microsoft.com/office/powerpoint/2010/main" val="3821389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a:t>
            </a:r>
          </a:p>
        </p:txBody>
      </p:sp>
      <p:sp>
        <p:nvSpPr>
          <p:cNvPr id="4" name="Rectangle 23"/>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24"/>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5"/>
          <p:cNvSpPr>
            <a:spLocks noGrp="1" noChangeArrowheads="1"/>
          </p:cNvSpPr>
          <p:nvPr>
            <p:ph type="sldNum" sz="quarter" idx="12"/>
          </p:nvPr>
        </p:nvSpPr>
        <p:spPr>
          <a:ln/>
        </p:spPr>
        <p:txBody>
          <a:bodyPr/>
          <a:lstStyle>
            <a:lvl1pPr>
              <a:defRPr/>
            </a:lvl1pPr>
          </a:lstStyle>
          <a:p>
            <a:pPr>
              <a:defRPr/>
            </a:pPr>
            <a:fld id="{BE95677B-07CF-43F3-9864-5AF3C55680A3}" type="slidenum">
              <a:rPr lang="tr-TR" altLang="tr-TR"/>
              <a:pPr>
                <a:defRPr/>
              </a:pPr>
              <a:t>‹#›</a:t>
            </a:fld>
            <a:endParaRPr lang="tr-TR" altLang="tr-TR"/>
          </a:p>
        </p:txBody>
      </p:sp>
    </p:spTree>
    <p:extLst>
      <p:ext uri="{BB962C8B-B14F-4D97-AF65-F5344CB8AC3E}">
        <p14:creationId xmlns:p14="http://schemas.microsoft.com/office/powerpoint/2010/main" val="1480958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3"/>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24"/>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25"/>
          <p:cNvSpPr>
            <a:spLocks noGrp="1" noChangeArrowheads="1"/>
          </p:cNvSpPr>
          <p:nvPr>
            <p:ph type="sldNum" sz="quarter" idx="12"/>
          </p:nvPr>
        </p:nvSpPr>
        <p:spPr>
          <a:ln/>
        </p:spPr>
        <p:txBody>
          <a:bodyPr/>
          <a:lstStyle>
            <a:lvl1pPr>
              <a:defRPr/>
            </a:lvl1pPr>
          </a:lstStyle>
          <a:p>
            <a:pPr>
              <a:defRPr/>
            </a:pPr>
            <a:fld id="{93DC2535-EF07-450E-9737-F463B7B11511}" type="slidenum">
              <a:rPr lang="tr-TR" altLang="tr-TR"/>
              <a:pPr>
                <a:defRPr/>
              </a:pPr>
              <a:t>‹#›</a:t>
            </a:fld>
            <a:endParaRPr lang="tr-TR" altLang="tr-TR"/>
          </a:p>
        </p:txBody>
      </p:sp>
    </p:spTree>
    <p:extLst>
      <p:ext uri="{BB962C8B-B14F-4D97-AF65-F5344CB8AC3E}">
        <p14:creationId xmlns:p14="http://schemas.microsoft.com/office/powerpoint/2010/main" val="3505396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3"/>
          <p:cNvSpPr>
            <a:spLocks noGrp="1" noChangeArrowheads="1"/>
          </p:cNvSpPr>
          <p:nvPr>
            <p:ph type="dt" sz="half" idx="10"/>
          </p:nvPr>
        </p:nvSpPr>
        <p:spPr>
          <a:ln/>
        </p:spPr>
        <p:txBody>
          <a:bodyPr/>
          <a:lstStyle>
            <a:lvl1pPr>
              <a:defRPr/>
            </a:lvl1pPr>
          </a:lstStyle>
          <a:p>
            <a:pPr>
              <a:defRPr/>
            </a:pPr>
            <a:endParaRPr lang="tr-TR" altLang="tr-TR"/>
          </a:p>
        </p:txBody>
      </p:sp>
      <p:sp>
        <p:nvSpPr>
          <p:cNvPr id="8" name="Rectangle 24"/>
          <p:cNvSpPr>
            <a:spLocks noGrp="1" noChangeArrowheads="1"/>
          </p:cNvSpPr>
          <p:nvPr>
            <p:ph type="ftr" sz="quarter" idx="11"/>
          </p:nvPr>
        </p:nvSpPr>
        <p:spPr>
          <a:ln/>
        </p:spPr>
        <p:txBody>
          <a:bodyPr/>
          <a:lstStyle>
            <a:lvl1pPr>
              <a:defRPr/>
            </a:lvl1pPr>
          </a:lstStyle>
          <a:p>
            <a:pPr>
              <a:defRPr/>
            </a:pPr>
            <a:endParaRPr lang="tr-TR" altLang="tr-TR"/>
          </a:p>
        </p:txBody>
      </p:sp>
      <p:sp>
        <p:nvSpPr>
          <p:cNvPr id="9" name="Rectangle 25"/>
          <p:cNvSpPr>
            <a:spLocks noGrp="1" noChangeArrowheads="1"/>
          </p:cNvSpPr>
          <p:nvPr>
            <p:ph type="sldNum" sz="quarter" idx="12"/>
          </p:nvPr>
        </p:nvSpPr>
        <p:spPr>
          <a:ln/>
        </p:spPr>
        <p:txBody>
          <a:bodyPr/>
          <a:lstStyle>
            <a:lvl1pPr>
              <a:defRPr/>
            </a:lvl1pPr>
          </a:lstStyle>
          <a:p>
            <a:pPr>
              <a:defRPr/>
            </a:pPr>
            <a:fld id="{6BACEABC-A36D-4E06-BE4B-7904338352E3}" type="slidenum">
              <a:rPr lang="tr-TR" altLang="tr-TR"/>
              <a:pPr>
                <a:defRPr/>
              </a:pPr>
              <a:t>‹#›</a:t>
            </a:fld>
            <a:endParaRPr lang="tr-TR" altLang="tr-TR"/>
          </a:p>
        </p:txBody>
      </p:sp>
    </p:spTree>
    <p:extLst>
      <p:ext uri="{BB962C8B-B14F-4D97-AF65-F5344CB8AC3E}">
        <p14:creationId xmlns:p14="http://schemas.microsoft.com/office/powerpoint/2010/main" val="103503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Rectangle 23"/>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24"/>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25"/>
          <p:cNvSpPr>
            <a:spLocks noGrp="1" noChangeArrowheads="1"/>
          </p:cNvSpPr>
          <p:nvPr>
            <p:ph type="sldNum" sz="quarter" idx="12"/>
          </p:nvPr>
        </p:nvSpPr>
        <p:spPr>
          <a:ln/>
        </p:spPr>
        <p:txBody>
          <a:bodyPr/>
          <a:lstStyle>
            <a:lvl1pPr>
              <a:defRPr/>
            </a:lvl1pPr>
          </a:lstStyle>
          <a:p>
            <a:pPr>
              <a:defRPr/>
            </a:pPr>
            <a:fld id="{036A1EB2-A1A3-4A81-8859-BC1D00C9EDEC}" type="slidenum">
              <a:rPr lang="tr-TR" altLang="tr-TR"/>
              <a:pPr>
                <a:defRPr/>
              </a:pPr>
              <a:t>‹#›</a:t>
            </a:fld>
            <a:endParaRPr lang="tr-TR" altLang="tr-TR"/>
          </a:p>
        </p:txBody>
      </p:sp>
    </p:spTree>
    <p:extLst>
      <p:ext uri="{BB962C8B-B14F-4D97-AF65-F5344CB8AC3E}">
        <p14:creationId xmlns:p14="http://schemas.microsoft.com/office/powerpoint/2010/main" val="813469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tr-TR" altLang="tr-TR"/>
          </a:p>
        </p:txBody>
      </p:sp>
      <p:sp>
        <p:nvSpPr>
          <p:cNvPr id="3" name="Rectangle 24"/>
          <p:cNvSpPr>
            <a:spLocks noGrp="1" noChangeArrowheads="1"/>
          </p:cNvSpPr>
          <p:nvPr>
            <p:ph type="ftr" sz="quarter" idx="11"/>
          </p:nvPr>
        </p:nvSpPr>
        <p:spPr>
          <a:ln/>
        </p:spPr>
        <p:txBody>
          <a:bodyPr/>
          <a:lstStyle>
            <a:lvl1pPr>
              <a:defRPr/>
            </a:lvl1pPr>
          </a:lstStyle>
          <a:p>
            <a:pPr>
              <a:defRPr/>
            </a:pPr>
            <a:endParaRPr lang="tr-TR" altLang="tr-TR"/>
          </a:p>
        </p:txBody>
      </p:sp>
      <p:sp>
        <p:nvSpPr>
          <p:cNvPr id="4" name="Rectangle 25"/>
          <p:cNvSpPr>
            <a:spLocks noGrp="1" noChangeArrowheads="1"/>
          </p:cNvSpPr>
          <p:nvPr>
            <p:ph type="sldNum" sz="quarter" idx="12"/>
          </p:nvPr>
        </p:nvSpPr>
        <p:spPr>
          <a:ln/>
        </p:spPr>
        <p:txBody>
          <a:bodyPr/>
          <a:lstStyle>
            <a:lvl1pPr>
              <a:defRPr/>
            </a:lvl1pPr>
          </a:lstStyle>
          <a:p>
            <a:pPr>
              <a:defRPr/>
            </a:pPr>
            <a:fld id="{34447E8B-06D7-4C02-ABD1-C936ACEBE21C}" type="slidenum">
              <a:rPr lang="tr-TR" altLang="tr-TR"/>
              <a:pPr>
                <a:defRPr/>
              </a:pPr>
              <a:t>‹#›</a:t>
            </a:fld>
            <a:endParaRPr lang="tr-TR" altLang="tr-TR"/>
          </a:p>
        </p:txBody>
      </p:sp>
    </p:spTree>
    <p:extLst>
      <p:ext uri="{BB962C8B-B14F-4D97-AF65-F5344CB8AC3E}">
        <p14:creationId xmlns:p14="http://schemas.microsoft.com/office/powerpoint/2010/main" val="4147055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Rectangle 23"/>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24"/>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25"/>
          <p:cNvSpPr>
            <a:spLocks noGrp="1" noChangeArrowheads="1"/>
          </p:cNvSpPr>
          <p:nvPr>
            <p:ph type="sldNum" sz="quarter" idx="12"/>
          </p:nvPr>
        </p:nvSpPr>
        <p:spPr>
          <a:ln/>
        </p:spPr>
        <p:txBody>
          <a:bodyPr/>
          <a:lstStyle>
            <a:lvl1pPr>
              <a:defRPr/>
            </a:lvl1pPr>
          </a:lstStyle>
          <a:p>
            <a:pPr>
              <a:defRPr/>
            </a:pPr>
            <a:fld id="{E518691A-25E2-49BA-ABBC-8962F0756417}" type="slidenum">
              <a:rPr lang="tr-TR" altLang="tr-TR"/>
              <a:pPr>
                <a:defRPr/>
              </a:pPr>
              <a:t>‹#›</a:t>
            </a:fld>
            <a:endParaRPr lang="tr-TR" altLang="tr-TR"/>
          </a:p>
        </p:txBody>
      </p:sp>
    </p:spTree>
    <p:extLst>
      <p:ext uri="{BB962C8B-B14F-4D97-AF65-F5344CB8AC3E}">
        <p14:creationId xmlns:p14="http://schemas.microsoft.com/office/powerpoint/2010/main" val="25908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Rectangle 23"/>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24"/>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25"/>
          <p:cNvSpPr>
            <a:spLocks noGrp="1" noChangeArrowheads="1"/>
          </p:cNvSpPr>
          <p:nvPr>
            <p:ph type="sldNum" sz="quarter" idx="12"/>
          </p:nvPr>
        </p:nvSpPr>
        <p:spPr>
          <a:ln/>
        </p:spPr>
        <p:txBody>
          <a:bodyPr/>
          <a:lstStyle>
            <a:lvl1pPr>
              <a:defRPr/>
            </a:lvl1pPr>
          </a:lstStyle>
          <a:p>
            <a:pPr>
              <a:defRPr/>
            </a:pPr>
            <a:fld id="{6C7772AA-8576-4C92-86AD-AA102FFAABB9}" type="slidenum">
              <a:rPr lang="tr-TR" altLang="tr-TR"/>
              <a:pPr>
                <a:defRPr/>
              </a:pPr>
              <a:t>‹#›</a:t>
            </a:fld>
            <a:endParaRPr lang="tr-TR" altLang="tr-TR"/>
          </a:p>
        </p:txBody>
      </p:sp>
    </p:spTree>
    <p:extLst>
      <p:ext uri="{BB962C8B-B14F-4D97-AF65-F5344CB8AC3E}">
        <p14:creationId xmlns:p14="http://schemas.microsoft.com/office/powerpoint/2010/main" val="304517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4099"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033"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5"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7"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8"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9"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0"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tr-TR" altLang="tr-TR"/>
            </a:p>
          </p:txBody>
        </p:sp>
        <p:sp>
          <p:nvSpPr>
            <p:cNvPr id="104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tr-TR" altLang="tr-TR"/>
            </a:p>
          </p:txBody>
        </p:sp>
        <p:sp>
          <p:nvSpPr>
            <p:cNvPr id="4110"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4111"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4112"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15"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049"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4117"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4118"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119"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effectLst>
                  <a:outerShdw blurRad="38100" dist="38100" dir="2700000" algn="tl">
                    <a:srgbClr val="000000"/>
                  </a:outerShdw>
                </a:effectLst>
              </a:defRPr>
            </a:lvl1pPr>
          </a:lstStyle>
          <a:p>
            <a:pPr>
              <a:defRPr/>
            </a:pPr>
            <a:endParaRPr lang="tr-TR" altLang="tr-TR"/>
          </a:p>
        </p:txBody>
      </p:sp>
      <p:sp>
        <p:nvSpPr>
          <p:cNvPr id="4120"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effectLst>
                  <a:outerShdw blurRad="38100" dist="38100" dir="2700000" algn="tl">
                    <a:srgbClr val="000000"/>
                  </a:outerShdw>
                </a:effectLst>
              </a:defRPr>
            </a:lvl1pPr>
          </a:lstStyle>
          <a:p>
            <a:pPr>
              <a:defRPr/>
            </a:pPr>
            <a:endParaRPr lang="tr-TR" altLang="tr-TR"/>
          </a:p>
        </p:txBody>
      </p:sp>
      <p:sp>
        <p:nvSpPr>
          <p:cNvPr id="4121"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70F40F89-392F-4B0B-B015-B07381EE7A9F}" type="slidenum">
              <a:rPr lang="tr-TR" altLang="tr-TR"/>
              <a:pPr>
                <a:defRPr/>
              </a:pPr>
              <a:t>‹#›</a:t>
            </a:fld>
            <a:endParaRPr lang="tr-TR" altLang="tr-TR"/>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1268413"/>
            <a:ext cx="8278812" cy="1736725"/>
          </a:xfrm>
        </p:spPr>
        <p:txBody>
          <a:bodyPr/>
          <a:lstStyle/>
          <a:p>
            <a:pPr eaLnBrk="1" hangingPunct="1">
              <a:defRPr/>
            </a:pPr>
            <a:r>
              <a:rPr lang="tr-TR" altLang="tr-TR" sz="4800" smtClean="0">
                <a:solidFill>
                  <a:schemeClr val="tx1"/>
                </a:solidFill>
              </a:rPr>
              <a:t>TUTUM YATIRIM VE TÜRK MALLARI HAFTASI</a:t>
            </a:r>
          </a:p>
        </p:txBody>
      </p:sp>
      <p:sp>
        <p:nvSpPr>
          <p:cNvPr id="2051" name="Rectangle 3"/>
          <p:cNvSpPr>
            <a:spLocks noGrp="1" noChangeArrowheads="1"/>
          </p:cNvSpPr>
          <p:nvPr>
            <p:ph type="subTitle" idx="1"/>
          </p:nvPr>
        </p:nvSpPr>
        <p:spPr>
          <a:xfrm>
            <a:off x="1258888" y="3357563"/>
            <a:ext cx="6400800" cy="720725"/>
          </a:xfrm>
        </p:spPr>
        <p:txBody>
          <a:bodyPr/>
          <a:lstStyle/>
          <a:p>
            <a:pPr eaLnBrk="1" hangingPunct="1">
              <a:lnSpc>
                <a:spcPct val="80000"/>
              </a:lnSpc>
              <a:defRPr/>
            </a:pPr>
            <a:r>
              <a:rPr lang="tr-TR" altLang="tr-TR" sz="4400" b="1" smtClean="0"/>
              <a:t>(</a:t>
            </a:r>
            <a:r>
              <a:rPr lang="tr-TR" altLang="tr-TR" sz="3600" b="1" smtClean="0"/>
              <a:t>  </a:t>
            </a:r>
            <a:r>
              <a:rPr lang="tr-TR" altLang="tr-TR" sz="4400" b="1" smtClean="0"/>
              <a:t>12-18 ARALIK </a:t>
            </a:r>
            <a:r>
              <a:rPr lang="tr-TR" altLang="tr-TR" sz="3600" b="1" smtClean="0"/>
              <a:t> </a:t>
            </a:r>
            <a:r>
              <a:rPr lang="tr-TR" altLang="tr-TR" sz="4800" b="1" smtClean="0"/>
              <a:t>)</a:t>
            </a:r>
            <a:endParaRPr lang="tr-TR" altLang="tr-TR" sz="3600" b="1"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uzum_al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2878138" cy="550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7" descr="inc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404813"/>
            <a:ext cx="3527425"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8"/>
          <p:cNvSpPr txBox="1">
            <a:spLocks noChangeArrowheads="1"/>
          </p:cNvSpPr>
          <p:nvPr/>
        </p:nvSpPr>
        <p:spPr bwMode="auto">
          <a:xfrm>
            <a:off x="3995738" y="3573463"/>
            <a:ext cx="475297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tr-TR" altLang="tr-TR" sz="3600"/>
              <a:t>Üzümle incir ikiz,</a:t>
            </a:r>
          </a:p>
          <a:p>
            <a:pPr eaLnBrk="1" hangingPunct="1"/>
            <a:r>
              <a:rPr lang="tr-TR" altLang="tr-TR" sz="3600"/>
              <a:t>Onlardan vazgeçemeyiz,</a:t>
            </a:r>
          </a:p>
          <a:p>
            <a:pPr eaLnBrk="1" hangingPunct="1"/>
            <a:r>
              <a:rPr lang="tr-TR" altLang="tr-TR" sz="3600"/>
              <a:t>Yaz güneşinde olmuş,</a:t>
            </a:r>
          </a:p>
          <a:p>
            <a:pPr eaLnBrk="1" hangingPunct="1"/>
            <a:r>
              <a:rPr lang="tr-TR" altLang="tr-TR" sz="3600"/>
              <a:t>İçine şeker dolmuş.</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cevi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476250"/>
            <a:ext cx="446405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2051050" y="4005263"/>
            <a:ext cx="54737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tr-TR" altLang="tr-TR" sz="3600"/>
              <a:t>Cevizi de unutma,</a:t>
            </a:r>
          </a:p>
          <a:p>
            <a:pPr eaLnBrk="1" hangingPunct="1"/>
            <a:r>
              <a:rPr lang="tr-TR" altLang="tr-TR" sz="3600"/>
              <a:t>Beslenmek zorundasın.</a:t>
            </a:r>
          </a:p>
          <a:p>
            <a:pPr eaLnBrk="1" hangingPunct="1"/>
            <a:r>
              <a:rPr lang="tr-TR" altLang="tr-TR" sz="3600"/>
              <a:t>Pestiline sar da ye,</a:t>
            </a:r>
          </a:p>
          <a:p>
            <a:pPr eaLnBrk="1" hangingPunct="1"/>
            <a:r>
              <a:rPr lang="tr-TR" altLang="tr-TR" sz="3600"/>
              <a:t>Kuvvet versin diyorsan.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60350"/>
            <a:ext cx="5976938"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a:off x="2051050" y="3789363"/>
            <a:ext cx="5256213"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tr-TR" altLang="tr-TR" sz="3600"/>
              <a:t>Giresun zengin olsun,</a:t>
            </a:r>
          </a:p>
          <a:p>
            <a:pPr eaLnBrk="1" hangingPunct="1"/>
            <a:r>
              <a:rPr lang="tr-TR" altLang="tr-TR" sz="3600"/>
              <a:t>Cebiniz fındık dolsun.</a:t>
            </a:r>
          </a:p>
          <a:p>
            <a:pPr eaLnBrk="1" hangingPunct="1"/>
            <a:r>
              <a:rPr lang="tr-TR" altLang="tr-TR" sz="3600"/>
              <a:t>Kırılır çıtır çıtır,</a:t>
            </a:r>
          </a:p>
          <a:p>
            <a:pPr eaLnBrk="1" hangingPunct="1"/>
            <a:r>
              <a:rPr lang="tr-TR" altLang="tr-TR" sz="3600"/>
              <a:t>Hem besler, hem ısıtır.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bad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15888"/>
            <a:ext cx="4897437"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6"/>
          <p:cNvSpPr txBox="1">
            <a:spLocks noChangeArrowheads="1"/>
          </p:cNvSpPr>
          <p:nvPr/>
        </p:nvSpPr>
        <p:spPr bwMode="auto">
          <a:xfrm>
            <a:off x="2555875" y="3933825"/>
            <a:ext cx="56896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tr-TR" altLang="tr-TR" sz="3600"/>
              <a:t>Fındıkla badem, ceviz,</a:t>
            </a:r>
          </a:p>
          <a:p>
            <a:pPr eaLnBrk="1" hangingPunct="1"/>
            <a:r>
              <a:rPr lang="tr-TR" altLang="tr-TR" sz="3600"/>
              <a:t>Severek yediğimiz.</a:t>
            </a:r>
          </a:p>
          <a:p>
            <a:pPr eaLnBrk="1" hangingPunct="1"/>
            <a:r>
              <a:rPr lang="tr-TR" altLang="tr-TR" sz="3600"/>
              <a:t>Üç arkadaş yemiştir,</a:t>
            </a:r>
          </a:p>
          <a:p>
            <a:pPr eaLnBrk="1" hangingPunct="1"/>
            <a:r>
              <a:rPr lang="tr-TR" altLang="tr-TR" sz="3600"/>
              <a:t>Her tadan özlemiştir.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kestane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17475"/>
            <a:ext cx="4392613"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p:cNvSpPr txBox="1">
            <a:spLocks noChangeArrowheads="1"/>
          </p:cNvSpPr>
          <p:nvPr/>
        </p:nvSpPr>
        <p:spPr bwMode="auto">
          <a:xfrm>
            <a:off x="2268538" y="3933825"/>
            <a:ext cx="5761037"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tr-TR" altLang="tr-TR" sz="3600"/>
              <a:t>Kestaneyi istersen,</a:t>
            </a:r>
          </a:p>
          <a:p>
            <a:pPr eaLnBrk="1" hangingPunct="1"/>
            <a:r>
              <a:rPr lang="tr-TR" altLang="tr-TR" sz="3600"/>
              <a:t>Kavurup da yersin sen,</a:t>
            </a:r>
          </a:p>
          <a:p>
            <a:pPr eaLnBrk="1" hangingPunct="1"/>
            <a:r>
              <a:rPr lang="tr-TR" altLang="tr-TR" sz="3600"/>
              <a:t>İstersen suda haşla,</a:t>
            </a:r>
          </a:p>
          <a:p>
            <a:pPr eaLnBrk="1" hangingPunct="1"/>
            <a:r>
              <a:rPr lang="tr-TR" altLang="tr-TR" sz="3600"/>
              <a:t>Onun tadı da başka.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AYVA___11280244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88913"/>
            <a:ext cx="4967287"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6"/>
          <p:cNvSpPr txBox="1">
            <a:spLocks noChangeArrowheads="1"/>
          </p:cNvSpPr>
          <p:nvPr/>
        </p:nvSpPr>
        <p:spPr bwMode="auto">
          <a:xfrm>
            <a:off x="1331913" y="4221163"/>
            <a:ext cx="6481762"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tr-TR" altLang="tr-TR" sz="3600"/>
              <a:t>Sarı sarı rengim var,</a:t>
            </a:r>
          </a:p>
          <a:p>
            <a:pPr algn="ctr" eaLnBrk="1" hangingPunct="1"/>
            <a:r>
              <a:rPr lang="tr-TR" altLang="tr-TR" sz="3600"/>
              <a:t>Ne güzel de kokarım.</a:t>
            </a:r>
          </a:p>
          <a:p>
            <a:pPr algn="ctr" eaLnBrk="1" hangingPunct="1"/>
            <a:r>
              <a:rPr lang="tr-TR" altLang="tr-TR" sz="3600"/>
              <a:t>İstersen reçel yap ye,</a:t>
            </a:r>
          </a:p>
          <a:p>
            <a:pPr algn="ctr" eaLnBrk="1" hangingPunct="1"/>
            <a:r>
              <a:rPr lang="tr-TR" altLang="tr-TR" sz="3600"/>
              <a:t>İstersen kompostomu.</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naran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333375"/>
            <a:ext cx="4725988"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5"/>
          <p:cNvSpPr txBox="1">
            <a:spLocks noChangeArrowheads="1"/>
          </p:cNvSpPr>
          <p:nvPr/>
        </p:nvSpPr>
        <p:spPr bwMode="auto">
          <a:xfrm>
            <a:off x="2268538" y="4076700"/>
            <a:ext cx="446405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tr-TR" altLang="tr-TR" sz="3600"/>
              <a:t>Portakal sulu sulu,</a:t>
            </a:r>
          </a:p>
          <a:p>
            <a:pPr eaLnBrk="1" hangingPunct="1"/>
            <a:r>
              <a:rPr lang="tr-TR" altLang="tr-TR" sz="3600"/>
              <a:t>İçi vitamin dolu.</a:t>
            </a:r>
          </a:p>
          <a:p>
            <a:pPr eaLnBrk="1" hangingPunct="1"/>
            <a:r>
              <a:rPr lang="tr-TR" altLang="tr-TR" sz="3600"/>
              <a:t>Adana, kozan, dörtyol,</a:t>
            </a:r>
          </a:p>
          <a:p>
            <a:pPr eaLnBrk="1" hangingPunct="1"/>
            <a:r>
              <a:rPr lang="tr-TR" altLang="tr-TR" sz="3600"/>
              <a:t>Git ağaçtan ye bol bol.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pe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188913"/>
            <a:ext cx="3529012"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5"/>
          <p:cNvSpPr txBox="1">
            <a:spLocks noChangeArrowheads="1"/>
          </p:cNvSpPr>
          <p:nvPr/>
        </p:nvSpPr>
        <p:spPr bwMode="auto">
          <a:xfrm>
            <a:off x="2771775" y="4005263"/>
            <a:ext cx="4824413"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tr-TR" altLang="tr-TR" sz="3600"/>
              <a:t>Bursa’nın şeftalisi,</a:t>
            </a:r>
          </a:p>
          <a:p>
            <a:pPr eaLnBrk="1" hangingPunct="1"/>
            <a:r>
              <a:rPr lang="tr-TR" altLang="tr-TR" sz="3600"/>
              <a:t>Kilodur bir tanesi.</a:t>
            </a:r>
          </a:p>
          <a:p>
            <a:pPr eaLnBrk="1" hangingPunct="1"/>
            <a:r>
              <a:rPr lang="tr-TR" altLang="tr-TR" sz="3600"/>
              <a:t>Şeftaliyi kim sevmez,</a:t>
            </a:r>
          </a:p>
          <a:p>
            <a:pPr eaLnBrk="1" hangingPunct="1"/>
            <a:r>
              <a:rPr lang="tr-TR" altLang="tr-TR" sz="3600"/>
              <a:t>Tadına doyum olmaz.</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nar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88913"/>
            <a:ext cx="4537075"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p:cNvSpPr txBox="1">
            <a:spLocks noChangeArrowheads="1"/>
          </p:cNvSpPr>
          <p:nvPr/>
        </p:nvSpPr>
        <p:spPr bwMode="auto">
          <a:xfrm>
            <a:off x="2484438" y="4005263"/>
            <a:ext cx="4392612"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tr-TR" altLang="tr-TR" sz="3600"/>
              <a:t>Çiçek olur açılırım,</a:t>
            </a:r>
          </a:p>
          <a:p>
            <a:pPr eaLnBrk="1" hangingPunct="1"/>
            <a:r>
              <a:rPr lang="tr-TR" altLang="tr-TR" sz="3600"/>
              <a:t>Mercan gibi saçılırım.</a:t>
            </a:r>
          </a:p>
          <a:p>
            <a:pPr eaLnBrk="1" hangingPunct="1"/>
            <a:r>
              <a:rPr lang="tr-TR" altLang="tr-TR" sz="3600"/>
              <a:t>Hastaya nar sorulmaz,</a:t>
            </a:r>
          </a:p>
          <a:p>
            <a:pPr eaLnBrk="1" hangingPunct="1"/>
            <a:r>
              <a:rPr lang="tr-TR" altLang="tr-TR" sz="3600"/>
              <a:t>Şurubuna doyulmaz.</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000647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88913"/>
            <a:ext cx="4321175"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p:cNvSpPr txBox="1">
            <a:spLocks noChangeArrowheads="1"/>
          </p:cNvSpPr>
          <p:nvPr/>
        </p:nvSpPr>
        <p:spPr bwMode="auto">
          <a:xfrm>
            <a:off x="2411413" y="3933825"/>
            <a:ext cx="475297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tr-TR" altLang="tr-TR" sz="3600"/>
              <a:t>Fındıkla badem, ceviz,</a:t>
            </a:r>
          </a:p>
          <a:p>
            <a:pPr eaLnBrk="1" hangingPunct="1"/>
            <a:r>
              <a:rPr lang="tr-TR" altLang="tr-TR" sz="3600"/>
              <a:t>Severek yediğimiz.</a:t>
            </a:r>
          </a:p>
          <a:p>
            <a:pPr eaLnBrk="1" hangingPunct="1"/>
            <a:r>
              <a:rPr lang="tr-TR" altLang="tr-TR" sz="3600"/>
              <a:t>Üç arkadaş yemiştir,</a:t>
            </a:r>
          </a:p>
          <a:p>
            <a:pPr eaLnBrk="1" hangingPunct="1"/>
            <a:r>
              <a:rPr lang="tr-TR" altLang="tr-TR" sz="3600"/>
              <a:t>Her tadan özlemiştir.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476250"/>
            <a:ext cx="8229600" cy="5257800"/>
          </a:xfrm>
        </p:spPr>
        <p:txBody>
          <a:bodyPr/>
          <a:lstStyle/>
          <a:p>
            <a:pPr eaLnBrk="1" hangingPunct="1">
              <a:defRPr/>
            </a:pPr>
            <a:r>
              <a:rPr lang="tr-TR" altLang="tr-TR" sz="3200" smtClean="0"/>
              <a:t>İnsanların parasını, malını eşyalarını, zamanını ve sağlığını gerektirdiği gibi koruması ve kullanmasına </a:t>
            </a:r>
            <a:r>
              <a:rPr lang="tr-TR" altLang="tr-TR" sz="3200" smtClean="0">
                <a:solidFill>
                  <a:srgbClr val="6699FF"/>
                </a:solidFill>
              </a:rPr>
              <a:t>tutumlu</a:t>
            </a:r>
            <a:r>
              <a:rPr lang="tr-TR" altLang="tr-TR" sz="3200" smtClean="0"/>
              <a:t> olmak denir.</a:t>
            </a:r>
            <a:br>
              <a:rPr lang="tr-TR" altLang="tr-TR" sz="3200" smtClean="0"/>
            </a:br>
            <a:r>
              <a:rPr lang="tr-TR" altLang="tr-TR" sz="3200" smtClean="0"/>
              <a:t>Tutumlu insan eşyasını, malını düzenli ve temiz kullanır. Zamanını boşuna harcamaz. Kendisine ve çevresine yararlı işlerle geçirir gününü. Böylece kötü alışkanlıklardan da kurtulur. Mutlu ve güvenli olur  </a:t>
            </a:r>
            <a:br>
              <a:rPr lang="tr-TR" altLang="tr-TR" sz="3200" smtClean="0"/>
            </a:br>
            <a:endParaRPr lang="tr-TR" altLang="tr-TR" sz="32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1908175" y="692150"/>
            <a:ext cx="4897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tr-TR" altLang="tr-TR" sz="3600" b="1" u="sng">
                <a:solidFill>
                  <a:schemeClr val="hlink"/>
                </a:solidFill>
              </a:rPr>
              <a:t>GÜZEL SÖZLER</a:t>
            </a:r>
          </a:p>
        </p:txBody>
      </p:sp>
      <p:sp>
        <p:nvSpPr>
          <p:cNvPr id="22531" name="Text Box 5"/>
          <p:cNvSpPr txBox="1">
            <a:spLocks noChangeArrowheads="1"/>
          </p:cNvSpPr>
          <p:nvPr/>
        </p:nvSpPr>
        <p:spPr bwMode="auto">
          <a:xfrm>
            <a:off x="1727200" y="2060575"/>
            <a:ext cx="74168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buFont typeface="Wingdings" panose="05000000000000000000" pitchFamily="2" charset="2"/>
              <a:buChar char="v"/>
            </a:pPr>
            <a:r>
              <a:rPr lang="tr-TR" altLang="tr-TR" sz="3200"/>
              <a:t>Ak akçe kara gün içindir.</a:t>
            </a:r>
          </a:p>
          <a:p>
            <a:pPr eaLnBrk="1" hangingPunct="1">
              <a:buFont typeface="Wingdings" panose="05000000000000000000" pitchFamily="2" charset="2"/>
              <a:buChar char="v"/>
            </a:pPr>
            <a:r>
              <a:rPr lang="tr-TR" altLang="tr-TR" sz="3200"/>
              <a:t>Ayağını yorganına göre uzat.</a:t>
            </a:r>
          </a:p>
          <a:p>
            <a:pPr eaLnBrk="1" hangingPunct="1">
              <a:buFont typeface="Wingdings" panose="05000000000000000000" pitchFamily="2" charset="2"/>
              <a:buChar char="v"/>
            </a:pPr>
            <a:r>
              <a:rPr lang="tr-TR" altLang="tr-TR" sz="3200"/>
              <a:t>Damlaya damlaya göl olur.</a:t>
            </a:r>
          </a:p>
          <a:p>
            <a:pPr eaLnBrk="1" hangingPunct="1">
              <a:buFont typeface="Wingdings" panose="05000000000000000000" pitchFamily="2" charset="2"/>
              <a:buChar char="v"/>
            </a:pPr>
            <a:endParaRPr lang="tr-TR" altLang="tr-TR" sz="3200"/>
          </a:p>
        </p:txBody>
      </p:sp>
      <p:sp>
        <p:nvSpPr>
          <p:cNvPr id="22532" name="Text Box 6"/>
          <p:cNvSpPr txBox="1">
            <a:spLocks noChangeArrowheads="1"/>
          </p:cNvSpPr>
          <p:nvPr/>
        </p:nvSpPr>
        <p:spPr bwMode="auto">
          <a:xfrm>
            <a:off x="468313" y="4365625"/>
            <a:ext cx="84248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tr-TR" altLang="tr-TR" sz="3200"/>
              <a:t>Yerli malı Türk’ün malı, her Türk onu kullanmalı.</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395288" y="0"/>
            <a:ext cx="8229600" cy="2708275"/>
          </a:xfrm>
        </p:spPr>
        <p:txBody>
          <a:bodyPr/>
          <a:lstStyle/>
          <a:p>
            <a:pPr eaLnBrk="1" hangingPunct="1">
              <a:defRPr/>
            </a:pPr>
            <a:r>
              <a:rPr lang="tr-TR" altLang="tr-TR" sz="2800" smtClean="0"/>
              <a:t>Yalnızca kendimize ait olanı değil, elektriği, suyu, yiyecekleri, okulda kullanılan eşyaları, bize ait olmayan eşyaları kendimizinmiş gibi özenle korumalıyız. Topluma ve arkadaşlarımıza ait olan eşyalara zarar vermemeliyiz.</a:t>
            </a:r>
            <a:r>
              <a:rPr lang="tr-TR" altLang="tr-TR" sz="4000" smtClean="0"/>
              <a:t> </a:t>
            </a:r>
          </a:p>
        </p:txBody>
      </p:sp>
      <p:pic>
        <p:nvPicPr>
          <p:cNvPr id="5123" name="Picture 6" descr="musl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924175"/>
            <a:ext cx="4319587"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457200" y="277813"/>
            <a:ext cx="8229600" cy="5383212"/>
          </a:xfrm>
        </p:spPr>
        <p:txBody>
          <a:bodyPr/>
          <a:lstStyle/>
          <a:p>
            <a:pPr eaLnBrk="1" hangingPunct="1">
              <a:defRPr/>
            </a:pPr>
            <a:r>
              <a:rPr lang="tr-TR" altLang="tr-TR" sz="3200" smtClean="0"/>
              <a:t>Tutum ve yatırım, ülkeler için de önemli bir konudur. Çünkü devletler de gelirleriyle giderlerini dengelemek zorundadır. Bir devlet eğer gelir ve giderlerini iyi ayarlarsa; gelir kaynaklarını iyi yatırımlarda kullanırsa kalkınır, zenginleşir ve hiçbir devlete bağımlı kalmaz.</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827088" y="620713"/>
            <a:ext cx="7200900"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tr-TR" altLang="tr-TR" sz="2800"/>
              <a:t>12 Aralığı kapsayan hafta “Tutum Yatırım ve Türk Malları Haftası” olarak kutlanmaktadır. Cumhuriyet döneminde temelleri atılan kendi kendine yeter bir toplum olmadaki ilk adım bugün de devam etmektedir.</a:t>
            </a:r>
          </a:p>
        </p:txBody>
      </p:sp>
      <p:pic>
        <p:nvPicPr>
          <p:cNvPr id="7171" name="Picture 5" descr="yerlimalihaftasi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068638"/>
            <a:ext cx="5688013"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116013" y="1196975"/>
            <a:ext cx="741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tr-TR" altLang="tr-TR"/>
          </a:p>
        </p:txBody>
      </p:sp>
      <p:sp>
        <p:nvSpPr>
          <p:cNvPr id="8195" name="Text Box 5"/>
          <p:cNvSpPr txBox="1">
            <a:spLocks noChangeArrowheads="1"/>
          </p:cNvSpPr>
          <p:nvPr/>
        </p:nvSpPr>
        <p:spPr bwMode="auto">
          <a:xfrm>
            <a:off x="1187450" y="2349500"/>
            <a:ext cx="662463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tr-TR" altLang="tr-TR" sz="4000"/>
              <a:t>ÜLKEMİZDE YETİŞEN MEYVELERİMİZ VE YEMİŞLERİMİZ</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deanesmay-or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476250"/>
            <a:ext cx="352901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5"/>
          <p:cNvSpPr txBox="1">
            <a:spLocks noChangeArrowheads="1"/>
          </p:cNvSpPr>
          <p:nvPr/>
        </p:nvSpPr>
        <p:spPr bwMode="auto">
          <a:xfrm>
            <a:off x="971550" y="3860800"/>
            <a:ext cx="72009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tr-TR" altLang="tr-TR" sz="3600"/>
              <a:t>Portakal tatlı serin</a:t>
            </a:r>
          </a:p>
          <a:p>
            <a:pPr algn="ctr" eaLnBrk="1" hangingPunct="1"/>
            <a:r>
              <a:rPr lang="tr-TR" altLang="tr-TR" sz="3600"/>
              <a:t>Başıdır yemişlerin.</a:t>
            </a:r>
          </a:p>
          <a:p>
            <a:pPr algn="ctr" eaLnBrk="1" hangingPunct="1"/>
            <a:r>
              <a:rPr lang="tr-TR" altLang="tr-TR" sz="3600"/>
              <a:t>Onda güneşin rengi,</a:t>
            </a:r>
          </a:p>
          <a:p>
            <a:pPr algn="ctr" eaLnBrk="1" hangingPunct="1"/>
            <a:r>
              <a:rPr lang="tr-TR" altLang="tr-TR" sz="3600"/>
              <a:t>Parlar gibidir sanki.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red-ap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333375"/>
            <a:ext cx="5040313"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5"/>
          <p:cNvSpPr txBox="1">
            <a:spLocks noChangeArrowheads="1"/>
          </p:cNvSpPr>
          <p:nvPr/>
        </p:nvSpPr>
        <p:spPr bwMode="auto">
          <a:xfrm>
            <a:off x="1187450" y="4292600"/>
            <a:ext cx="6697663"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tr-TR" altLang="tr-TR" sz="3600"/>
              <a:t>Elmayı bilmeyen kim?</a:t>
            </a:r>
          </a:p>
          <a:p>
            <a:pPr algn="ctr" eaLnBrk="1" hangingPunct="1"/>
            <a:r>
              <a:rPr lang="tr-TR" altLang="tr-TR" sz="3600"/>
              <a:t>Odur, en çok sevdiğim.</a:t>
            </a:r>
          </a:p>
          <a:p>
            <a:pPr algn="ctr" eaLnBrk="1" hangingPunct="1"/>
            <a:r>
              <a:rPr lang="tr-TR" altLang="tr-TR" sz="3600"/>
              <a:t>Rengi alev kırmızı,</a:t>
            </a:r>
          </a:p>
          <a:p>
            <a:pPr algn="ctr" eaLnBrk="1" hangingPunct="1"/>
            <a:r>
              <a:rPr lang="tr-TR" altLang="tr-TR" sz="3600"/>
              <a:t>Açar iştahımızı.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p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88913"/>
            <a:ext cx="4754563"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p:cNvSpPr txBox="1">
            <a:spLocks noChangeArrowheads="1"/>
          </p:cNvSpPr>
          <p:nvPr/>
        </p:nvSpPr>
        <p:spPr bwMode="auto">
          <a:xfrm>
            <a:off x="1042988" y="4149725"/>
            <a:ext cx="7129462"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tr-TR" altLang="tr-TR" sz="3600"/>
              <a:t>Armudu unutmayın,</a:t>
            </a:r>
          </a:p>
          <a:p>
            <a:pPr algn="ctr" eaLnBrk="1" hangingPunct="1"/>
            <a:r>
              <a:rPr lang="tr-TR" altLang="tr-TR" sz="3600"/>
              <a:t>Onu da baştan sayın.</a:t>
            </a:r>
          </a:p>
          <a:p>
            <a:pPr algn="ctr" eaLnBrk="1" hangingPunct="1"/>
            <a:r>
              <a:rPr lang="tr-TR" altLang="tr-TR" sz="3600"/>
              <a:t>Ne güzeldir kokusu,</a:t>
            </a:r>
          </a:p>
          <a:p>
            <a:pPr algn="ctr" eaLnBrk="1" hangingPunct="1"/>
            <a:r>
              <a:rPr lang="tr-TR" altLang="tr-TR" sz="3600"/>
              <a:t>İçi dolu ballı su.</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kçaağaç">
  <a:themeElements>
    <a:clrScheme name="Akçaağaç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Akçaağaç">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kçaağaç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Akçaağaç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Akçaağaç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Akçaağaç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Akçaağaç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Akçaağaç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Akçaağaç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Akçaağaç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Akçaağaç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Maple</Template>
  <TotalTime>48</TotalTime>
  <Words>417</Words>
  <Application>Microsoft Office PowerPoint</Application>
  <PresentationFormat>Ekran Gösterisi (4:3)</PresentationFormat>
  <Paragraphs>64</Paragraphs>
  <Slides>20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Times New Roman</vt:lpstr>
      <vt:lpstr>Arial</vt:lpstr>
      <vt:lpstr>Wingdings</vt:lpstr>
      <vt:lpstr>Calibri</vt:lpstr>
      <vt:lpstr>Akçaağaç</vt:lpstr>
      <vt:lpstr>TUTUM YATIRIM VE TÜRK MALLARI HAFTASI</vt:lpstr>
      <vt:lpstr>İnsanların parasını, malını eşyalarını, zamanını ve sağlığını gerektirdiği gibi koruması ve kullanmasına tutumlu olmak denir. Tutumlu insan eşyasını, malını düzenli ve temiz kullanır. Zamanını boşuna harcamaz. Kendisine ve çevresine yararlı işlerle geçirir gününü. Böylece kötü alışkanlıklardan da kurtulur. Mutlu ve güvenli olur   </vt:lpstr>
      <vt:lpstr>Yalnızca kendimize ait olanı değil, elektriği, suyu, yiyecekleri, okulda kullanılan eşyaları, bize ait olmayan eşyaları kendimizinmiş gibi özenle korumalıyız. Topluma ve arkadaşlarımıza ait olan eşyalara zarar vermemeliyiz. </vt:lpstr>
      <vt:lpstr>Tutum ve yatırım, ülkeler için de önemli bir konudur. Çünkü devletler de gelirleriyle giderlerini dengelemek zorundadır. Bir devlet eğer gelir ve giderlerini iyi ayarlarsa; gelir kaynaklarını iyi yatırımlarda kullanırsa kalkınır, zenginleşir ve hiçbir devlete bağımlı kalmaz.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1984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https://turkcehocasi.com/forum</dc:title>
  <dc:subject>https://turkcehocasi.com/forum</dc:subject>
  <dc:creator>https://turkcehocasi.com/forum</dc:creator>
  <cp:keywords>https://turkcehocasi.com/forum</cp:keywords>
  <cp:lastModifiedBy>White</cp:lastModifiedBy>
  <cp:revision>8</cp:revision>
  <dcterms:created xsi:type="dcterms:W3CDTF">2006-12-13T16:20:48Z</dcterms:created>
  <dcterms:modified xsi:type="dcterms:W3CDTF">2022-07-27T06:39:57Z</dcterms:modified>
</cp:coreProperties>
</file>