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4" r:id="rId3"/>
    <p:sldId id="283" r:id="rId4"/>
    <p:sldId id="275" r:id="rId5"/>
    <p:sldId id="27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8" r:id="rId24"/>
    <p:sldId id="284" r:id="rId25"/>
    <p:sldId id="285" r:id="rId26"/>
    <p:sldId id="286"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sung"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5" d="100"/>
          <a:sy n="155" d="100"/>
        </p:scale>
        <p:origin x="197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9C5C38F4-F7E8-4E00-ACB0-2555FA360692}" type="datetimeFigureOut">
              <a:rPr lang="tr-TR" smtClean="0"/>
              <a:pPr/>
              <a:t>2.08.2022</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transition spd="med" advClick="0" advTm="8000">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Click="0" advTm="8000">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spd="med" advClick="0" advTm="8000">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spd="med" advClick="0" advTm="8000">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spd="med" advClick="0" advTm="8000">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p>
            <a:fld id="{9C5C38F4-F7E8-4E00-ACB0-2555FA360692}" type="datetimeFigureOut">
              <a:rPr lang="tr-TR" smtClean="0"/>
              <a:pPr/>
              <a:t>2.08.2022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spd="med" advClick="0" advTm="8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9C5C38F4-F7E8-4E00-ACB0-2555FA360692}" type="datetimeFigureOut">
              <a:rPr lang="tr-TR" smtClean="0"/>
              <a:pPr/>
              <a:t>2.08.2022</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4BA8F00C-A10E-4BC7-B0C5-9BC49C2E315F}"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Click="0" advTm="8000">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C5C38F4-F7E8-4E00-ACB0-2555FA360692}" type="datetimeFigureOut">
              <a:rPr lang="tr-TR" smtClean="0"/>
              <a:pPr/>
              <a:t>2.08.2022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BA8F00C-A10E-4BC7-B0C5-9BC49C2E315F}" type="slidenum">
              <a:rPr lang="tr-TR" smtClean="0"/>
              <a:pPr/>
              <a:t>‹#›</a:t>
            </a:fld>
            <a:endParaRPr lang="tr-TR"/>
          </a:p>
        </p:txBody>
      </p:sp>
    </p:spTree>
  </p:cSld>
  <p:clrMapOvr>
    <a:masterClrMapping/>
  </p:clrMapOvr>
  <p:transition spd="med" advClick="0" advTm="8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C38F4-F7E8-4E00-ACB0-2555FA360692}" type="datetimeFigureOut">
              <a:rPr lang="tr-TR" smtClean="0"/>
              <a:pPr/>
              <a:t>2.08.2022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8F00C-A10E-4BC7-B0C5-9BC49C2E315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8000">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C5C38F4-F7E8-4E00-ACB0-2555FA360692}" type="datetimeFigureOut">
              <a:rPr lang="tr-TR" smtClean="0"/>
              <a:pPr/>
              <a:t>2.08.2022</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BA8F00C-A10E-4BC7-B0C5-9BC49C2E315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8000">
    <p:newsflash/>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H:\ORMAN%20HAFTASI\ORMAN%20HAFTASI\Tohumlar_Fidana_Fidanlar_A_aca.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ORMAN HAFTASI </a:t>
            </a:r>
            <a:br>
              <a:rPr lang="tr-TR" dirty="0" smtClean="0"/>
            </a:br>
            <a:r>
              <a:rPr lang="tr-TR" dirty="0" smtClean="0"/>
              <a:t>21-26 MART</a:t>
            </a:r>
            <a:endParaRPr lang="tr-TR" dirty="0"/>
          </a:p>
        </p:txBody>
      </p:sp>
      <p:pic>
        <p:nvPicPr>
          <p:cNvPr id="4" name="3 İçerik Yer Tutucusu" descr="Ormandaki-bambiler-548.jpg"/>
          <p:cNvPicPr>
            <a:picLocks noGrp="1" noChangeAspect="1"/>
          </p:cNvPicPr>
          <p:nvPr>
            <p:ph idx="1"/>
          </p:nvPr>
        </p:nvPicPr>
        <p:blipFill>
          <a:blip r:embed="rId3" cstate="print"/>
          <a:stretch>
            <a:fillRect/>
          </a:stretch>
        </p:blipFill>
        <p:spPr>
          <a:xfrm>
            <a:off x="1554691" y="1600200"/>
            <a:ext cx="603461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Tohumlar_Fidana_Fidanlar_A_aca.mp3">
            <a:hlinkClick r:id="" action="ppaction://media"/>
          </p:cNvPr>
          <p:cNvPicPr>
            <a:picLocks noRot="1" noChangeAspect="1"/>
          </p:cNvPicPr>
          <p:nvPr>
            <a:audioFile r:link="rId1"/>
          </p:nvPr>
        </p:nvPicPr>
        <p:blipFill>
          <a:blip r:embed="rId4" cstate="print"/>
          <a:stretch>
            <a:fillRect/>
          </a:stretch>
        </p:blipFill>
        <p:spPr>
          <a:xfrm>
            <a:off x="7358082" y="714356"/>
            <a:ext cx="571504" cy="571504"/>
          </a:xfrm>
          <a:prstGeom prst="rect">
            <a:avLst/>
          </a:prstGeom>
        </p:spPr>
      </p:pic>
    </p:spTree>
  </p:cSld>
  <p:clrMapOvr>
    <a:masterClrMapping/>
  </p:clrMapOvr>
  <p:transition spd="med" advClick="0" advTm="1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5214950"/>
            <a:ext cx="8229600" cy="1311277"/>
          </a:xfrm>
        </p:spPr>
        <p:txBody>
          <a:bodyPr/>
          <a:lstStyle/>
          <a:p>
            <a:pPr>
              <a:buNone/>
            </a:pPr>
            <a:r>
              <a:rPr lang="tr-TR" dirty="0" smtClean="0"/>
              <a:t>  Ormanlar, eğlenme, dinlenme ve boş zamanları değerlendirme imkanı sağlar. </a:t>
            </a:r>
            <a:endParaRPr lang="tr-TR" dirty="0"/>
          </a:p>
        </p:txBody>
      </p:sp>
      <p:sp>
        <p:nvSpPr>
          <p:cNvPr id="4" name="3 Başlık"/>
          <p:cNvSpPr>
            <a:spLocks noGrp="1"/>
          </p:cNvSpPr>
          <p:nvPr>
            <p:ph type="title"/>
          </p:nvPr>
        </p:nvSpPr>
        <p:spPr/>
        <p:txBody>
          <a:bodyPr>
            <a:normAutofit/>
          </a:bodyPr>
          <a:lstStyle/>
          <a:p>
            <a:pPr algn="ctr"/>
            <a:r>
              <a:rPr lang="tr-TR" sz="3200" u="sng" dirty="0" smtClean="0"/>
              <a:t>ORMANLARIN FAYDALARI NELERDİR? </a:t>
            </a:r>
            <a:endParaRPr lang="tr-TR" sz="3200" u="sng" dirty="0"/>
          </a:p>
        </p:txBody>
      </p:sp>
      <p:pic>
        <p:nvPicPr>
          <p:cNvPr id="5" name="4 Resim" descr="piknik1.jpg"/>
          <p:cNvPicPr>
            <a:picLocks noChangeAspect="1"/>
          </p:cNvPicPr>
          <p:nvPr/>
        </p:nvPicPr>
        <p:blipFill>
          <a:blip r:embed="rId2" cstate="print"/>
          <a:stretch>
            <a:fillRect/>
          </a:stretch>
        </p:blipFill>
        <p:spPr>
          <a:xfrm>
            <a:off x="2071670" y="1214422"/>
            <a:ext cx="4857784" cy="3645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4857760"/>
            <a:ext cx="8229600" cy="1500198"/>
          </a:xfrm>
        </p:spPr>
        <p:txBody>
          <a:bodyPr>
            <a:normAutofit/>
          </a:bodyPr>
          <a:lstStyle/>
          <a:p>
            <a:pPr>
              <a:buNone/>
            </a:pPr>
            <a:r>
              <a:rPr lang="tr-TR" dirty="0" smtClean="0"/>
              <a:t>  Ormanlar, orman içerisinde ve çevresinde yaşayan insanlara çeşitli iş imkanları sağlar, işsizliği önlemede etkili rol oynar. </a:t>
            </a:r>
            <a:endParaRPr lang="tr-TR" dirty="0"/>
          </a:p>
        </p:txBody>
      </p:sp>
      <p:sp>
        <p:nvSpPr>
          <p:cNvPr id="4" name="3 Başlık"/>
          <p:cNvSpPr>
            <a:spLocks noGrp="1"/>
          </p:cNvSpPr>
          <p:nvPr>
            <p:ph type="title"/>
          </p:nvPr>
        </p:nvSpPr>
        <p:spPr/>
        <p:txBody>
          <a:bodyPr>
            <a:normAutofit/>
          </a:bodyPr>
          <a:lstStyle/>
          <a:p>
            <a:pPr algn="ctr"/>
            <a:r>
              <a:rPr lang="tr-TR" sz="3200" u="sng" dirty="0" smtClean="0"/>
              <a:t>ORMANLARIN FAYDALARI NELERDİR? </a:t>
            </a:r>
            <a:endParaRPr lang="tr-TR" sz="3200" u="sng" dirty="0"/>
          </a:p>
        </p:txBody>
      </p:sp>
      <p:pic>
        <p:nvPicPr>
          <p:cNvPr id="5" name="4 Resim" descr="2750f0c_b.jpg"/>
          <p:cNvPicPr>
            <a:picLocks noChangeAspect="1"/>
          </p:cNvPicPr>
          <p:nvPr/>
        </p:nvPicPr>
        <p:blipFill>
          <a:blip r:embed="rId2" cstate="print"/>
          <a:stretch>
            <a:fillRect/>
          </a:stretch>
        </p:blipFill>
        <p:spPr>
          <a:xfrm>
            <a:off x="2428860" y="1142984"/>
            <a:ext cx="4762520"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572008"/>
            <a:ext cx="8501122" cy="1661944"/>
          </a:xfrm>
        </p:spPr>
        <p:txBody>
          <a:bodyPr>
            <a:normAutofit lnSpcReduction="10000"/>
          </a:bodyPr>
          <a:lstStyle/>
          <a:p>
            <a:pPr>
              <a:buNone/>
            </a:pPr>
            <a:r>
              <a:rPr lang="tr-TR" dirty="0" smtClean="0"/>
              <a:t>  Ormanlar, ulusal savunma ve güvenlik bakımından da çok önemlidir. Askeri birliklerin, savaş tesisleri ile araç ve gereçlerinin gizlenmesinde kullanılır.</a:t>
            </a:r>
            <a:endParaRPr lang="tr-TR" dirty="0"/>
          </a:p>
        </p:txBody>
      </p:sp>
      <p:sp>
        <p:nvSpPr>
          <p:cNvPr id="4" name="3 Başlık"/>
          <p:cNvSpPr>
            <a:spLocks noGrp="1"/>
          </p:cNvSpPr>
          <p:nvPr>
            <p:ph type="title"/>
          </p:nvPr>
        </p:nvSpPr>
        <p:spPr/>
        <p:txBody>
          <a:bodyPr>
            <a:normAutofit/>
          </a:bodyPr>
          <a:lstStyle/>
          <a:p>
            <a:pPr algn="ctr"/>
            <a:r>
              <a:rPr lang="tr-TR" sz="3200" u="sng" dirty="0" smtClean="0"/>
              <a:t>ORMANLARIN FAYDALARI NELERDİR? </a:t>
            </a:r>
            <a:endParaRPr lang="tr-TR" sz="3200" u="sng" dirty="0"/>
          </a:p>
        </p:txBody>
      </p:sp>
      <p:pic>
        <p:nvPicPr>
          <p:cNvPr id="5" name="4 Resim" descr="60958-suriye-sinirina-stinger-fuze-takviyesi.jpg"/>
          <p:cNvPicPr>
            <a:picLocks noChangeAspect="1"/>
          </p:cNvPicPr>
          <p:nvPr/>
        </p:nvPicPr>
        <p:blipFill>
          <a:blip r:embed="rId2" cstate="print"/>
          <a:stretch>
            <a:fillRect/>
          </a:stretch>
        </p:blipFill>
        <p:spPr>
          <a:xfrm>
            <a:off x="1500166" y="1571612"/>
            <a:ext cx="5857875" cy="2828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4786322"/>
            <a:ext cx="8229600" cy="1376168"/>
          </a:xfrm>
        </p:spPr>
        <p:txBody>
          <a:bodyPr/>
          <a:lstStyle/>
          <a:p>
            <a:pPr>
              <a:buNone/>
            </a:pPr>
            <a:r>
              <a:rPr lang="tr-TR" dirty="0" smtClean="0"/>
              <a:t>  Ormanlar, barajların ekonomik ömrünü uzatır, doğal afetleri önler. Doğal güzellikleri ile ülke turizmine katkıda bulunur.</a:t>
            </a:r>
            <a:endParaRPr lang="tr-TR" dirty="0"/>
          </a:p>
        </p:txBody>
      </p:sp>
      <p:sp>
        <p:nvSpPr>
          <p:cNvPr id="4" name="3 Başlık"/>
          <p:cNvSpPr>
            <a:spLocks noGrp="1"/>
          </p:cNvSpPr>
          <p:nvPr>
            <p:ph type="title"/>
          </p:nvPr>
        </p:nvSpPr>
        <p:spPr/>
        <p:txBody>
          <a:bodyPr>
            <a:normAutofit/>
          </a:bodyPr>
          <a:lstStyle/>
          <a:p>
            <a:pPr algn="ctr"/>
            <a:r>
              <a:rPr lang="tr-TR" sz="3200" u="sng" dirty="0" smtClean="0"/>
              <a:t>ORMANLARIN FAYDALARI NELERDİR? </a:t>
            </a:r>
            <a:endParaRPr lang="tr-TR" sz="3200" u="sng" dirty="0"/>
          </a:p>
        </p:txBody>
      </p:sp>
      <p:pic>
        <p:nvPicPr>
          <p:cNvPr id="5" name="4 Resim" descr="aslanta_baraj1.jpg"/>
          <p:cNvPicPr>
            <a:picLocks noChangeAspect="1"/>
          </p:cNvPicPr>
          <p:nvPr/>
        </p:nvPicPr>
        <p:blipFill>
          <a:blip r:embed="rId2" cstate="print"/>
          <a:stretch>
            <a:fillRect/>
          </a:stretch>
        </p:blipFill>
        <p:spPr>
          <a:xfrm>
            <a:off x="2285984" y="1142984"/>
            <a:ext cx="4667256" cy="3500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357694"/>
            <a:ext cx="8858280" cy="2233424"/>
          </a:xfrm>
        </p:spPr>
        <p:txBody>
          <a:bodyPr>
            <a:normAutofit fontScale="92500"/>
          </a:bodyPr>
          <a:lstStyle/>
          <a:p>
            <a:pPr>
              <a:buNone/>
            </a:pPr>
            <a:r>
              <a:rPr lang="tr-TR" dirty="0" smtClean="0"/>
              <a:t>  Ülkemiz coğrafi konum olarak Akdeniz iklim kuşağında bulunmakta ve ormanlarımızın büyük bir bölümü (%58’i) özellikle yaz aylarında orman yangınları tehlikesiyle karşı karşıya bulunmaktadır. </a:t>
            </a:r>
            <a:br>
              <a:rPr lang="tr-TR" dirty="0" smtClean="0"/>
            </a:br>
            <a:endParaRPr lang="tr-TR" dirty="0"/>
          </a:p>
        </p:txBody>
      </p:sp>
      <p:sp>
        <p:nvSpPr>
          <p:cNvPr id="4" name="3 Başlık"/>
          <p:cNvSpPr>
            <a:spLocks noGrp="1"/>
          </p:cNvSpPr>
          <p:nvPr>
            <p:ph type="title"/>
          </p:nvPr>
        </p:nvSpPr>
        <p:spPr>
          <a:xfrm>
            <a:off x="500034" y="214290"/>
            <a:ext cx="8229600" cy="1143000"/>
          </a:xfrm>
        </p:spPr>
        <p:txBody>
          <a:bodyPr>
            <a:normAutofit/>
          </a:bodyPr>
          <a:lstStyle/>
          <a:p>
            <a:pPr algn="ctr"/>
            <a:r>
              <a:rPr lang="tr-TR" sz="3200" u="sng" dirty="0" smtClean="0"/>
              <a:t>ORMAN YANGINLARI </a:t>
            </a:r>
            <a:endParaRPr lang="tr-TR" sz="3200" u="sng" dirty="0"/>
          </a:p>
        </p:txBody>
      </p:sp>
      <p:pic>
        <p:nvPicPr>
          <p:cNvPr id="5" name="4 Resim" descr="orman_iscisi_fotograf.jpg"/>
          <p:cNvPicPr>
            <a:picLocks noChangeAspect="1"/>
          </p:cNvPicPr>
          <p:nvPr/>
        </p:nvPicPr>
        <p:blipFill>
          <a:blip r:embed="rId2" cstate="print"/>
          <a:stretch>
            <a:fillRect/>
          </a:stretch>
        </p:blipFill>
        <p:spPr>
          <a:xfrm>
            <a:off x="2428860" y="1071546"/>
            <a:ext cx="4341834" cy="3256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5286388"/>
            <a:ext cx="8229600" cy="1357321"/>
          </a:xfrm>
        </p:spPr>
        <p:txBody>
          <a:bodyPr>
            <a:normAutofit fontScale="92500"/>
          </a:bodyPr>
          <a:lstStyle/>
          <a:p>
            <a:pPr>
              <a:buNone/>
            </a:pPr>
            <a:r>
              <a:rPr lang="tr-TR" dirty="0" smtClean="0"/>
              <a:t/>
            </a:r>
            <a:br>
              <a:rPr lang="tr-TR" dirty="0" smtClean="0"/>
            </a:br>
            <a:r>
              <a:rPr lang="tr-TR" dirty="0" smtClean="0"/>
              <a:t>Orman yangınlarının  % 93’ünün nedeni insandır. </a:t>
            </a:r>
            <a:br>
              <a:rPr lang="tr-TR" dirty="0" smtClean="0"/>
            </a:br>
            <a:endParaRPr lang="tr-TR" dirty="0"/>
          </a:p>
        </p:txBody>
      </p:sp>
      <p:sp>
        <p:nvSpPr>
          <p:cNvPr id="4" name="3 Başlık"/>
          <p:cNvSpPr>
            <a:spLocks noGrp="1"/>
          </p:cNvSpPr>
          <p:nvPr>
            <p:ph type="title"/>
          </p:nvPr>
        </p:nvSpPr>
        <p:spPr/>
        <p:txBody>
          <a:bodyPr>
            <a:normAutofit/>
          </a:bodyPr>
          <a:lstStyle/>
          <a:p>
            <a:pPr algn="ctr"/>
            <a:r>
              <a:rPr lang="tr-TR" sz="3200" u="sng" dirty="0" smtClean="0"/>
              <a:t>ORMAN YANGINLARI </a:t>
            </a:r>
            <a:endParaRPr lang="tr-TR" sz="3200" u="sng" dirty="0"/>
          </a:p>
        </p:txBody>
      </p:sp>
      <p:pic>
        <p:nvPicPr>
          <p:cNvPr id="5" name="4 Resim" descr="orman-yangini-resimleri.jpg"/>
          <p:cNvPicPr>
            <a:picLocks noChangeAspect="1"/>
          </p:cNvPicPr>
          <p:nvPr/>
        </p:nvPicPr>
        <p:blipFill>
          <a:blip r:embed="rId2" cstate="print"/>
          <a:stretch>
            <a:fillRect/>
          </a:stretch>
        </p:blipFill>
        <p:spPr>
          <a:xfrm>
            <a:off x="2000232" y="1285860"/>
            <a:ext cx="5357850" cy="4018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5000636"/>
            <a:ext cx="8286776" cy="1214446"/>
          </a:xfrm>
        </p:spPr>
        <p:txBody>
          <a:bodyPr>
            <a:normAutofit/>
          </a:bodyPr>
          <a:lstStyle/>
          <a:p>
            <a:pPr>
              <a:buNone/>
            </a:pPr>
            <a:r>
              <a:rPr lang="tr-TR" dirty="0" smtClean="0"/>
              <a:t>  Orman yangınlarının önlenmesi için halkımızın eğitimi ve bilinçlendirilmesi çok önemlidir.</a:t>
            </a:r>
            <a:endParaRPr lang="tr-TR" dirty="0"/>
          </a:p>
        </p:txBody>
      </p:sp>
      <p:sp>
        <p:nvSpPr>
          <p:cNvPr id="4" name="3 Başlık"/>
          <p:cNvSpPr>
            <a:spLocks noGrp="1"/>
          </p:cNvSpPr>
          <p:nvPr>
            <p:ph type="title"/>
          </p:nvPr>
        </p:nvSpPr>
        <p:spPr/>
        <p:txBody>
          <a:bodyPr>
            <a:normAutofit/>
          </a:bodyPr>
          <a:lstStyle/>
          <a:p>
            <a:pPr algn="ctr"/>
            <a:r>
              <a:rPr lang="tr-TR" sz="3200" u="sng" dirty="0" smtClean="0"/>
              <a:t>ORMAN YANGINLARI </a:t>
            </a:r>
            <a:endParaRPr lang="tr-TR" sz="3200" u="sng" dirty="0"/>
          </a:p>
        </p:txBody>
      </p:sp>
      <p:pic>
        <p:nvPicPr>
          <p:cNvPr id="6" name="5 Resim" descr="kozan-orman-isletme-mudurlugu-yangin-sezonuna-3682673_o.jpg"/>
          <p:cNvPicPr>
            <a:picLocks noChangeAspect="1"/>
          </p:cNvPicPr>
          <p:nvPr/>
        </p:nvPicPr>
        <p:blipFill>
          <a:blip r:embed="rId2" cstate="print"/>
          <a:stretch>
            <a:fillRect/>
          </a:stretch>
        </p:blipFill>
        <p:spPr>
          <a:xfrm>
            <a:off x="2071670" y="1142984"/>
            <a:ext cx="5048272" cy="3786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48" y="5072074"/>
            <a:ext cx="8229600" cy="1233292"/>
          </a:xfrm>
        </p:spPr>
        <p:txBody>
          <a:bodyPr>
            <a:normAutofit lnSpcReduction="10000"/>
          </a:bodyPr>
          <a:lstStyle/>
          <a:p>
            <a:pPr>
              <a:buNone/>
            </a:pPr>
            <a:r>
              <a:rPr lang="tr-TR" dirty="0" smtClean="0"/>
              <a:t>  Orman yangını gördüğümüz zaman ücretsiz hizmet veren Alo 177 hattına bildirmeliyiz. </a:t>
            </a:r>
            <a:br>
              <a:rPr lang="tr-TR" dirty="0" smtClean="0"/>
            </a:br>
            <a:endParaRPr lang="tr-TR" dirty="0"/>
          </a:p>
        </p:txBody>
      </p:sp>
      <p:sp>
        <p:nvSpPr>
          <p:cNvPr id="4" name="3 Başlık"/>
          <p:cNvSpPr>
            <a:spLocks noGrp="1"/>
          </p:cNvSpPr>
          <p:nvPr>
            <p:ph type="title"/>
          </p:nvPr>
        </p:nvSpPr>
        <p:spPr/>
        <p:txBody>
          <a:bodyPr>
            <a:normAutofit/>
          </a:bodyPr>
          <a:lstStyle/>
          <a:p>
            <a:pPr algn="ctr"/>
            <a:r>
              <a:rPr lang="tr-TR" sz="3200" u="sng" dirty="0" smtClean="0"/>
              <a:t>ORMAN YANGINLARI </a:t>
            </a:r>
            <a:endParaRPr lang="tr-TR" sz="3200" u="sng" dirty="0"/>
          </a:p>
        </p:txBody>
      </p:sp>
      <p:pic>
        <p:nvPicPr>
          <p:cNvPr id="5" name="4 Resim" descr="alo177.jpg"/>
          <p:cNvPicPr>
            <a:picLocks noChangeAspect="1"/>
          </p:cNvPicPr>
          <p:nvPr/>
        </p:nvPicPr>
        <p:blipFill>
          <a:blip r:embed="rId2" cstate="print"/>
          <a:stretch>
            <a:fillRect/>
          </a:stretch>
        </p:blipFill>
        <p:spPr>
          <a:xfrm>
            <a:off x="3000364" y="1071546"/>
            <a:ext cx="3318084" cy="3918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buNone/>
            </a:pPr>
            <a:r>
              <a:rPr lang="tr-TR" dirty="0" smtClean="0"/>
              <a:t>  Ağaçlar her yıl belirli miktarlarda büyürler. Eğer ormanlara müdahale edilmezse bir süre sonra ağaçlar yaşlanarak dayanıklılığını ve vasfını yitirirler. Dolayısıyla kar, fırtına, rüzgar, böcek ve yangın gibi zararlılar karşısında dayanamayarak ölürler. Ormanların sürekli olabilmesi için bu hasta, kurumuş, yaşlı ve birbirlerine çok yakın olduğu için büyümeleri engellenen ağaçların kesilerek çıkarılmaları ve yerlerine genç ve dayanıklı fidanların dikilmesi gerekir. </a:t>
            </a:r>
            <a:endParaRPr lang="tr-TR" dirty="0"/>
          </a:p>
        </p:txBody>
      </p:sp>
      <p:sp>
        <p:nvSpPr>
          <p:cNvPr id="2" name="1 Başlık"/>
          <p:cNvSpPr>
            <a:spLocks noGrp="1"/>
          </p:cNvSpPr>
          <p:nvPr>
            <p:ph type="title"/>
          </p:nvPr>
        </p:nvSpPr>
        <p:spPr>
          <a:xfrm>
            <a:off x="457200" y="274638"/>
            <a:ext cx="8401080" cy="1143000"/>
          </a:xfrm>
        </p:spPr>
        <p:txBody>
          <a:bodyPr>
            <a:normAutofit/>
          </a:bodyPr>
          <a:lstStyle/>
          <a:p>
            <a:pPr algn="ctr"/>
            <a:r>
              <a:rPr lang="tr-TR" sz="3200" u="sng" dirty="0" smtClean="0"/>
              <a:t>ORMANLARDA AĞAÇLAR NEDEN KESİLİR ?</a:t>
            </a:r>
            <a:endParaRPr lang="tr-TR" sz="3200" u="sng" dirty="0"/>
          </a:p>
        </p:txBody>
      </p:sp>
      <p:pic>
        <p:nvPicPr>
          <p:cNvPr id="5" name="4 Resim" descr="timthumb.jpg"/>
          <p:cNvPicPr>
            <a:picLocks noChangeAspect="1"/>
          </p:cNvPicPr>
          <p:nvPr/>
        </p:nvPicPr>
        <p:blipFill>
          <a:blip r:embed="rId2" cstate="print"/>
          <a:stretch>
            <a:fillRect/>
          </a:stretch>
        </p:blipFill>
        <p:spPr>
          <a:xfrm>
            <a:off x="6072198" y="5214950"/>
            <a:ext cx="1938997" cy="1357298"/>
          </a:xfrm>
          <a:prstGeom prst="rect">
            <a:avLst/>
          </a:prstGeom>
          <a:ln>
            <a:noFill/>
          </a:ln>
          <a:effectLst>
            <a:softEdge rad="112500"/>
          </a:effectLst>
        </p:spPr>
      </p:pic>
    </p:spTree>
  </p:cSld>
  <p:clrMapOvr>
    <a:masterClrMapping/>
  </p:clrMapOvr>
  <p:transition spd="med" advClick="0" advTm="12000">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571472" y="5072074"/>
            <a:ext cx="8229600" cy="1285884"/>
          </a:xfrm>
        </p:spPr>
        <p:txBody>
          <a:bodyPr/>
          <a:lstStyle/>
          <a:p>
            <a:pPr>
              <a:buNone/>
            </a:pPr>
            <a:r>
              <a:rPr lang="tr-TR" dirty="0" smtClean="0"/>
              <a:t>  Bir hektar Ladin ormanı yılda 32 ton, Kayın ormanı 68 ton, Çam ormanı 30 ton toz emer,</a:t>
            </a:r>
            <a:endParaRPr lang="tr-TR" dirty="0"/>
          </a:p>
        </p:txBody>
      </p:sp>
      <p:sp>
        <p:nvSpPr>
          <p:cNvPr id="4" name="3 Başlık"/>
          <p:cNvSpPr>
            <a:spLocks noGrp="1"/>
          </p:cNvSpPr>
          <p:nvPr>
            <p:ph type="title"/>
          </p:nvPr>
        </p:nvSpPr>
        <p:spPr/>
        <p:txBody>
          <a:bodyPr>
            <a:normAutofit/>
          </a:bodyPr>
          <a:lstStyle/>
          <a:p>
            <a:pPr algn="ctr"/>
            <a:r>
              <a:rPr lang="tr-TR" sz="3200" u="sng" dirty="0" smtClean="0"/>
              <a:t>FAYDALI BİLGİLER</a:t>
            </a:r>
            <a:endParaRPr lang="tr-TR" sz="3200" u="sng" dirty="0"/>
          </a:p>
        </p:txBody>
      </p:sp>
      <p:pic>
        <p:nvPicPr>
          <p:cNvPr id="6" name="5 Resim" descr="havadaki-toz-sinirin-4-kat-ustunde-2013-01-18_m.jpg"/>
          <p:cNvPicPr>
            <a:picLocks noChangeAspect="1"/>
          </p:cNvPicPr>
          <p:nvPr/>
        </p:nvPicPr>
        <p:blipFill>
          <a:blip r:embed="rId2" cstate="print"/>
          <a:stretch>
            <a:fillRect/>
          </a:stretch>
        </p:blipFill>
        <p:spPr>
          <a:xfrm>
            <a:off x="2000232" y="1214422"/>
            <a:ext cx="5548337" cy="38709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642910" y="5143512"/>
            <a:ext cx="8229600" cy="1090416"/>
          </a:xfrm>
        </p:spPr>
        <p:txBody>
          <a:bodyPr>
            <a:normAutofit/>
          </a:bodyPr>
          <a:lstStyle/>
          <a:p>
            <a:pPr>
              <a:buNone/>
            </a:pPr>
            <a:r>
              <a:rPr lang="tr-TR" dirty="0" smtClean="0"/>
              <a:t>  Doğal olarak yetişen veya emekle yetiştirilen ağaç ve ağaççık topluluklarına ORMAN denir. </a:t>
            </a:r>
            <a:endParaRPr lang="tr-TR" dirty="0"/>
          </a:p>
        </p:txBody>
      </p:sp>
      <p:sp>
        <p:nvSpPr>
          <p:cNvPr id="2" name="1 Başlık"/>
          <p:cNvSpPr>
            <a:spLocks noGrp="1"/>
          </p:cNvSpPr>
          <p:nvPr>
            <p:ph type="title"/>
          </p:nvPr>
        </p:nvSpPr>
        <p:spPr/>
        <p:txBody>
          <a:bodyPr>
            <a:noAutofit/>
          </a:bodyPr>
          <a:lstStyle/>
          <a:p>
            <a:pPr algn="ctr"/>
            <a:r>
              <a:rPr lang="tr-TR" sz="3200" u="sng" dirty="0" smtClean="0"/>
              <a:t>ORMAN NEDİR   ?</a:t>
            </a:r>
            <a:endParaRPr lang="tr-TR" sz="3200" u="sng" dirty="0"/>
          </a:p>
        </p:txBody>
      </p:sp>
      <p:pic>
        <p:nvPicPr>
          <p:cNvPr id="5" name="4 Resim" descr="orman_(2).jpg"/>
          <p:cNvPicPr>
            <a:picLocks noChangeAspect="1"/>
          </p:cNvPicPr>
          <p:nvPr/>
        </p:nvPicPr>
        <p:blipFill>
          <a:blip r:embed="rId2" cstate="print"/>
          <a:stretch>
            <a:fillRect/>
          </a:stretch>
        </p:blipFill>
        <p:spPr>
          <a:xfrm>
            <a:off x="1857356" y="1214422"/>
            <a:ext cx="5286412" cy="3429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571472" y="4714884"/>
            <a:ext cx="8229600" cy="1376168"/>
          </a:xfrm>
        </p:spPr>
        <p:txBody>
          <a:bodyPr/>
          <a:lstStyle/>
          <a:p>
            <a:pPr>
              <a:buNone/>
            </a:pPr>
            <a:r>
              <a:rPr lang="tr-TR" dirty="0" smtClean="0"/>
              <a:t>  Ormanlar biyolojik dengeyi korur.Yapraklı ağaçlardan oluşan bir bölgede 50 kuş cinsi yaşayabilir,</a:t>
            </a:r>
            <a:endParaRPr lang="tr-TR" dirty="0"/>
          </a:p>
        </p:txBody>
      </p:sp>
      <p:sp>
        <p:nvSpPr>
          <p:cNvPr id="6" name="3 Başlık"/>
          <p:cNvSpPr>
            <a:spLocks noGrp="1"/>
          </p:cNvSpPr>
          <p:nvPr>
            <p:ph type="title"/>
          </p:nvPr>
        </p:nvSpPr>
        <p:spPr/>
        <p:txBody>
          <a:bodyPr>
            <a:normAutofit/>
          </a:bodyPr>
          <a:lstStyle/>
          <a:p>
            <a:pPr algn="ctr"/>
            <a:r>
              <a:rPr lang="tr-TR" sz="3200" u="sng" dirty="0" smtClean="0"/>
              <a:t>FAYDALI BİLGİLER</a:t>
            </a:r>
            <a:endParaRPr lang="tr-TR" sz="3200" u="sng" dirty="0"/>
          </a:p>
        </p:txBody>
      </p:sp>
      <p:pic>
        <p:nvPicPr>
          <p:cNvPr id="7" name="6 Resim" descr="0L8YCA0U4FPNCAVJ1S0ACA1E9R5XCAW76AZVCAJC1PR7CA3F9955CAUNZSQUCAO875V5CAHFJRLNCA4YSYVWCAYSWWRHCA67B4NICAG3I6OMCALE5IROCA9O1DTICA3EVU86CAM3TZHVCAXI2EA7CAU3P7QH.jpg"/>
          <p:cNvPicPr>
            <a:picLocks noChangeAspect="1"/>
          </p:cNvPicPr>
          <p:nvPr/>
        </p:nvPicPr>
        <p:blipFill>
          <a:blip r:embed="rId2" cstate="print"/>
          <a:stretch>
            <a:fillRect/>
          </a:stretch>
        </p:blipFill>
        <p:spPr>
          <a:xfrm>
            <a:off x="1928794" y="1123940"/>
            <a:ext cx="5241003" cy="3519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642910" y="4857760"/>
            <a:ext cx="8229600" cy="1161854"/>
          </a:xfrm>
        </p:spPr>
        <p:txBody>
          <a:bodyPr/>
          <a:lstStyle/>
          <a:p>
            <a:pPr>
              <a:buNone/>
            </a:pPr>
            <a:r>
              <a:rPr lang="tr-TR" dirty="0" smtClean="0"/>
              <a:t>  25 m boyunda ve 15 m tepe çatısına sahip bir kayın ağacı saatte 1,5 kg oksijen üretir.</a:t>
            </a:r>
            <a:endParaRPr lang="tr-TR" dirty="0"/>
          </a:p>
        </p:txBody>
      </p:sp>
      <p:sp>
        <p:nvSpPr>
          <p:cNvPr id="6" name="3 Başlık"/>
          <p:cNvSpPr>
            <a:spLocks noGrp="1"/>
          </p:cNvSpPr>
          <p:nvPr>
            <p:ph type="title"/>
          </p:nvPr>
        </p:nvSpPr>
        <p:spPr/>
        <p:txBody>
          <a:bodyPr>
            <a:normAutofit/>
          </a:bodyPr>
          <a:lstStyle/>
          <a:p>
            <a:pPr algn="ctr"/>
            <a:r>
              <a:rPr lang="tr-TR" sz="3200" u="sng" dirty="0" smtClean="0"/>
              <a:t>FAYDALI BİLGİLER</a:t>
            </a:r>
            <a:endParaRPr lang="tr-TR" sz="3200" u="sng" dirty="0"/>
          </a:p>
        </p:txBody>
      </p:sp>
      <p:pic>
        <p:nvPicPr>
          <p:cNvPr id="7" name="6 Resim" descr="kayin_agaci_th.jpg"/>
          <p:cNvPicPr>
            <a:picLocks noChangeAspect="1"/>
          </p:cNvPicPr>
          <p:nvPr/>
        </p:nvPicPr>
        <p:blipFill>
          <a:blip r:embed="rId2" cstate="print"/>
          <a:stretch>
            <a:fillRect/>
          </a:stretch>
        </p:blipFill>
        <p:spPr>
          <a:xfrm>
            <a:off x="2214546" y="1142984"/>
            <a:ext cx="4914924" cy="3757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5072074"/>
            <a:ext cx="8858280" cy="1334312"/>
          </a:xfrm>
        </p:spPr>
        <p:txBody>
          <a:bodyPr/>
          <a:lstStyle/>
          <a:p>
            <a:pPr>
              <a:buNone/>
            </a:pPr>
            <a:r>
              <a:rPr lang="tr-TR" dirty="0" smtClean="0"/>
              <a:t>  Günümüzde hava kirliliğinin yaklaşık % 50’si ormanlar tarafından temizlenip dezenfekte edilir.</a:t>
            </a:r>
            <a:endParaRPr lang="tr-TR" dirty="0"/>
          </a:p>
        </p:txBody>
      </p:sp>
      <p:sp>
        <p:nvSpPr>
          <p:cNvPr id="4" name="3 Başlık"/>
          <p:cNvSpPr>
            <a:spLocks noGrp="1"/>
          </p:cNvSpPr>
          <p:nvPr>
            <p:ph type="title"/>
          </p:nvPr>
        </p:nvSpPr>
        <p:spPr/>
        <p:txBody>
          <a:bodyPr>
            <a:normAutofit/>
          </a:bodyPr>
          <a:lstStyle/>
          <a:p>
            <a:pPr algn="ctr"/>
            <a:r>
              <a:rPr lang="tr-TR" sz="3200" u="sng" dirty="0" smtClean="0"/>
              <a:t>FAYDALI BİLGİLER</a:t>
            </a:r>
            <a:endParaRPr lang="tr-TR" sz="3200" u="sng" dirty="0"/>
          </a:p>
        </p:txBody>
      </p:sp>
      <p:pic>
        <p:nvPicPr>
          <p:cNvPr id="5" name="4 Resim" descr="cevre-kirli.jpg"/>
          <p:cNvPicPr>
            <a:picLocks noChangeAspect="1"/>
          </p:cNvPicPr>
          <p:nvPr/>
        </p:nvPicPr>
        <p:blipFill>
          <a:blip r:embed="rId2" cstate="print"/>
          <a:stretch>
            <a:fillRect/>
          </a:stretch>
        </p:blipFill>
        <p:spPr>
          <a:xfrm>
            <a:off x="2285984" y="1071546"/>
            <a:ext cx="4689494" cy="3769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714348" y="5143512"/>
            <a:ext cx="8229600" cy="1376168"/>
          </a:xfrm>
        </p:spPr>
        <p:txBody>
          <a:bodyPr/>
          <a:lstStyle/>
          <a:p>
            <a:pPr>
              <a:buNone/>
            </a:pPr>
            <a:r>
              <a:rPr lang="tr-TR" dirty="0" smtClean="0"/>
              <a:t>  Tüm Avrupa ’da 12 bin tür bitki var.</a:t>
            </a:r>
            <a:br>
              <a:rPr lang="tr-TR" dirty="0" smtClean="0"/>
            </a:br>
            <a:r>
              <a:rPr lang="tr-TR" dirty="0" smtClean="0"/>
              <a:t>Türkiye’de ise 9000.</a:t>
            </a:r>
            <a:endParaRPr lang="tr-TR" dirty="0"/>
          </a:p>
        </p:txBody>
      </p:sp>
      <p:sp>
        <p:nvSpPr>
          <p:cNvPr id="4" name="3 Başlık"/>
          <p:cNvSpPr>
            <a:spLocks noGrp="1"/>
          </p:cNvSpPr>
          <p:nvPr>
            <p:ph type="title"/>
          </p:nvPr>
        </p:nvSpPr>
        <p:spPr/>
        <p:txBody>
          <a:bodyPr>
            <a:normAutofit/>
          </a:bodyPr>
          <a:lstStyle/>
          <a:p>
            <a:pPr algn="ctr"/>
            <a:r>
              <a:rPr lang="tr-TR" sz="3200" u="sng" dirty="0" smtClean="0"/>
              <a:t>FAYDALI BİLGİLER</a:t>
            </a:r>
            <a:endParaRPr lang="tr-TR" sz="3200" u="sng" dirty="0"/>
          </a:p>
        </p:txBody>
      </p:sp>
      <p:pic>
        <p:nvPicPr>
          <p:cNvPr id="6" name="5 Resim" descr="untitled.bmp"/>
          <p:cNvPicPr>
            <a:picLocks noChangeAspect="1"/>
          </p:cNvPicPr>
          <p:nvPr/>
        </p:nvPicPr>
        <p:blipFill>
          <a:blip r:embed="rId2" cstate="print"/>
          <a:stretch>
            <a:fillRect/>
          </a:stretch>
        </p:blipFill>
        <p:spPr>
          <a:xfrm>
            <a:off x="1500166" y="1285860"/>
            <a:ext cx="6326188" cy="3595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00034" y="4857760"/>
            <a:ext cx="8229600" cy="1233292"/>
          </a:xfrm>
        </p:spPr>
        <p:txBody>
          <a:bodyPr>
            <a:normAutofit fontScale="85000" lnSpcReduction="20000"/>
          </a:bodyPr>
          <a:lstStyle/>
          <a:p>
            <a:pPr>
              <a:buNone/>
            </a:pPr>
            <a:r>
              <a:rPr lang="tr-TR" dirty="0" smtClean="0"/>
              <a:t>   Her yıl doğaya 7 ağaç borcumuz var!</a:t>
            </a:r>
            <a:br>
              <a:rPr lang="tr-TR" dirty="0" smtClean="0"/>
            </a:br>
            <a:r>
              <a:rPr lang="tr-TR" dirty="0" smtClean="0"/>
              <a:t>Çünkü;</a:t>
            </a:r>
            <a:br>
              <a:rPr lang="tr-TR" dirty="0" smtClean="0"/>
            </a:br>
            <a:r>
              <a:rPr lang="tr-TR" dirty="0" smtClean="0"/>
              <a:t>Bir yıl içinde kullandığımız kağıt- kartonlar ve ayrıca yaşamsal ihtiyaçlarımız için 7 adet ağacı tüketiyoruz.</a:t>
            </a:r>
            <a:endParaRPr lang="tr-TR" dirty="0"/>
          </a:p>
        </p:txBody>
      </p:sp>
      <p:sp>
        <p:nvSpPr>
          <p:cNvPr id="4" name="3 Başlık"/>
          <p:cNvSpPr>
            <a:spLocks noGrp="1"/>
          </p:cNvSpPr>
          <p:nvPr>
            <p:ph type="title"/>
          </p:nvPr>
        </p:nvSpPr>
        <p:spPr/>
        <p:txBody>
          <a:bodyPr>
            <a:normAutofit/>
          </a:bodyPr>
          <a:lstStyle/>
          <a:p>
            <a:pPr algn="ctr"/>
            <a:r>
              <a:rPr lang="tr-TR" sz="3200" u="sng" dirty="0" smtClean="0"/>
              <a:t>FAYDALI BİLGİLER</a:t>
            </a:r>
            <a:endParaRPr lang="tr-TR" sz="3200" u="sng" dirty="0"/>
          </a:p>
        </p:txBody>
      </p:sp>
      <p:pic>
        <p:nvPicPr>
          <p:cNvPr id="5" name="4 Resim" descr="cam_ormanlari.jpg"/>
          <p:cNvPicPr>
            <a:picLocks noChangeAspect="1"/>
          </p:cNvPicPr>
          <p:nvPr/>
        </p:nvPicPr>
        <p:blipFill>
          <a:blip r:embed="rId2" cstate="print"/>
          <a:stretch>
            <a:fillRect/>
          </a:stretch>
        </p:blipFill>
        <p:spPr>
          <a:xfrm>
            <a:off x="2143108" y="1071546"/>
            <a:ext cx="4849818" cy="3637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4714884"/>
            <a:ext cx="9429752" cy="1661920"/>
          </a:xfrm>
        </p:spPr>
        <p:txBody>
          <a:bodyPr>
            <a:normAutofit/>
          </a:bodyPr>
          <a:lstStyle/>
          <a:p>
            <a:pPr>
              <a:buNone/>
            </a:pPr>
            <a:r>
              <a:rPr lang="tr-TR" dirty="0" smtClean="0"/>
              <a:t>   </a:t>
            </a:r>
            <a:r>
              <a:rPr lang="tr-TR" sz="2500" dirty="0" smtClean="0"/>
              <a:t>Dünyada her yıl kağıt tüketiminin yarısı geri kazanılsa</a:t>
            </a:r>
            <a:br>
              <a:rPr lang="tr-TR" sz="2500" dirty="0" smtClean="0"/>
            </a:br>
            <a:r>
              <a:rPr lang="tr-TR" sz="2500" dirty="0" smtClean="0"/>
              <a:t>Türkiye büyüklüğünde bir ormanlık alan yok olmaktan kurtarılmış olur. </a:t>
            </a:r>
            <a:endParaRPr lang="tr-TR" sz="2500" dirty="0"/>
          </a:p>
        </p:txBody>
      </p:sp>
      <p:sp>
        <p:nvSpPr>
          <p:cNvPr id="4" name="3 Başlık"/>
          <p:cNvSpPr>
            <a:spLocks noGrp="1"/>
          </p:cNvSpPr>
          <p:nvPr>
            <p:ph type="title"/>
          </p:nvPr>
        </p:nvSpPr>
        <p:spPr/>
        <p:txBody>
          <a:bodyPr>
            <a:normAutofit/>
          </a:bodyPr>
          <a:lstStyle/>
          <a:p>
            <a:pPr algn="ctr"/>
            <a:r>
              <a:rPr lang="tr-TR" sz="3200" u="sng" dirty="0" smtClean="0"/>
              <a:t>FAYDALI BİLGİLER</a:t>
            </a:r>
            <a:endParaRPr lang="tr-TR" sz="3200" u="sng" dirty="0"/>
          </a:p>
        </p:txBody>
      </p:sp>
      <p:pic>
        <p:nvPicPr>
          <p:cNvPr id="5" name="4 Resim" descr="8PH8CAZRRDQGCAHI3U9YCAAS6RG7CA6IG933CASYVI49CAZC8QHBCA5QDXU0CAMH8OJ6CADA6S5UCAW20I4BCA2TDU7UCAG7XH8SCA80NFRVCAZP1QY1CA82YMG7CALQL7YRCAQ0K4UMCAFP1X7HCA8YJN1F.jpg"/>
          <p:cNvPicPr>
            <a:picLocks noChangeAspect="1"/>
          </p:cNvPicPr>
          <p:nvPr/>
        </p:nvPicPr>
        <p:blipFill>
          <a:blip r:embed="rId2" cstate="print"/>
          <a:stretch>
            <a:fillRect/>
          </a:stretch>
        </p:blipFill>
        <p:spPr>
          <a:xfrm>
            <a:off x="1643042" y="1428736"/>
            <a:ext cx="5950148" cy="2724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16" y="4786322"/>
            <a:ext cx="8429684" cy="3864175"/>
          </a:xfrm>
        </p:spPr>
        <p:txBody>
          <a:bodyPr/>
          <a:lstStyle/>
          <a:p>
            <a:pPr>
              <a:buNone/>
            </a:pPr>
            <a:r>
              <a:rPr lang="tr-TR" dirty="0" smtClean="0"/>
              <a:t>  Ormanlarımız genellikle deniz kıyılarımızda yada kıyılarımıza yakın yerlerde yoğunlaşmıştır</a:t>
            </a:r>
            <a:endParaRPr lang="tr-TR" dirty="0"/>
          </a:p>
        </p:txBody>
      </p:sp>
      <p:sp>
        <p:nvSpPr>
          <p:cNvPr id="2" name="1 Başlık"/>
          <p:cNvSpPr>
            <a:spLocks noGrp="1"/>
          </p:cNvSpPr>
          <p:nvPr>
            <p:ph type="title"/>
          </p:nvPr>
        </p:nvSpPr>
        <p:spPr/>
        <p:txBody>
          <a:bodyPr>
            <a:normAutofit/>
          </a:bodyPr>
          <a:lstStyle/>
          <a:p>
            <a:pPr algn="ctr"/>
            <a:r>
              <a:rPr lang="tr-TR" sz="3200" u="sng" dirty="0" smtClean="0"/>
              <a:t>ORMANLARIMIZ</a:t>
            </a:r>
            <a:endParaRPr lang="tr-TR" sz="3200" u="sng" dirty="0"/>
          </a:p>
        </p:txBody>
      </p:sp>
      <p:pic>
        <p:nvPicPr>
          <p:cNvPr id="4" name="3 Resim" descr="Kumsala_kan_Orman_Deniz_Resimleri.jpg"/>
          <p:cNvPicPr>
            <a:picLocks noChangeAspect="1"/>
          </p:cNvPicPr>
          <p:nvPr/>
        </p:nvPicPr>
        <p:blipFill>
          <a:blip r:embed="rId2" cstate="print"/>
          <a:stretch>
            <a:fillRect/>
          </a:stretch>
        </p:blipFill>
        <p:spPr>
          <a:xfrm>
            <a:off x="2214546" y="1151906"/>
            <a:ext cx="4929222" cy="2991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142812" y="4595018"/>
            <a:ext cx="9001188" cy="4525963"/>
          </a:xfrm>
        </p:spPr>
        <p:txBody>
          <a:bodyPr>
            <a:normAutofit/>
          </a:bodyPr>
          <a:lstStyle/>
          <a:p>
            <a:pPr>
              <a:buNone/>
            </a:pPr>
            <a:r>
              <a:rPr lang="tr-TR" dirty="0" smtClean="0"/>
              <a:t>  Ormanlardan </a:t>
            </a:r>
            <a:r>
              <a:rPr lang="tr-TR" dirty="0"/>
              <a:t>sağlanan ana ürün, yaşantımızın her alanında ihtiyaç duyduğumuz yapacak ve yakacak olarak kullanılan odun hammaddesidir. </a:t>
            </a:r>
            <a:r>
              <a:rPr lang="tr-TR" dirty="0" smtClean="0"/>
              <a:t/>
            </a:r>
            <a:br>
              <a:rPr lang="tr-TR" dirty="0" smtClean="0"/>
            </a:br>
            <a:endParaRPr lang="tr-TR" dirty="0"/>
          </a:p>
          <a:p>
            <a:endParaRPr lang="tr-TR" dirty="0"/>
          </a:p>
        </p:txBody>
      </p:sp>
      <p:sp>
        <p:nvSpPr>
          <p:cNvPr id="2" name="1 Başlık"/>
          <p:cNvSpPr>
            <a:spLocks noGrp="1"/>
          </p:cNvSpPr>
          <p:nvPr>
            <p:ph type="title"/>
          </p:nvPr>
        </p:nvSpPr>
        <p:spPr/>
        <p:txBody>
          <a:bodyPr>
            <a:noAutofit/>
          </a:bodyPr>
          <a:lstStyle/>
          <a:p>
            <a:pPr algn="ctr"/>
            <a:r>
              <a:rPr lang="tr-TR" sz="3200" u="sng" dirty="0" smtClean="0"/>
              <a:t>ORMANLARIN FAYDALARI NELERDİR ? </a:t>
            </a:r>
            <a:endParaRPr lang="tr-TR" sz="3200" u="sng" dirty="0"/>
          </a:p>
        </p:txBody>
      </p:sp>
      <p:pic>
        <p:nvPicPr>
          <p:cNvPr id="5" name="4 Resim" descr="biyokutle-enerji-santrali-odun-fiyatlarini-artiracak.jpg"/>
          <p:cNvPicPr>
            <a:picLocks noChangeAspect="1"/>
          </p:cNvPicPr>
          <p:nvPr/>
        </p:nvPicPr>
        <p:blipFill>
          <a:blip r:embed="rId2" cstate="print"/>
          <a:stretch>
            <a:fillRect/>
          </a:stretch>
        </p:blipFill>
        <p:spPr>
          <a:xfrm>
            <a:off x="2071670" y="1357298"/>
            <a:ext cx="5143536" cy="2892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571472" y="4572008"/>
            <a:ext cx="8572528" cy="1643073"/>
          </a:xfrm>
        </p:spPr>
        <p:txBody>
          <a:bodyPr>
            <a:normAutofit/>
          </a:bodyPr>
          <a:lstStyle/>
          <a:p>
            <a:pPr>
              <a:buNone/>
            </a:pPr>
            <a:r>
              <a:rPr lang="tr-TR" dirty="0" smtClean="0"/>
              <a:t>  Ormanlar</a:t>
            </a:r>
            <a:r>
              <a:rPr lang="tr-TR" dirty="0"/>
              <a:t>, kar ve yağmur biçimindeki yağışı yaprakları, dalları, gövdesi ve kökleri ile tutarak sellerin ve taşkınların oluşmasını önler. </a:t>
            </a:r>
          </a:p>
          <a:p>
            <a:endParaRPr lang="tr-TR" dirty="0"/>
          </a:p>
        </p:txBody>
      </p:sp>
      <p:sp>
        <p:nvSpPr>
          <p:cNvPr id="2" name="1 Başlık"/>
          <p:cNvSpPr>
            <a:spLocks noGrp="1"/>
          </p:cNvSpPr>
          <p:nvPr>
            <p:ph type="title"/>
          </p:nvPr>
        </p:nvSpPr>
        <p:spPr/>
        <p:txBody>
          <a:bodyPr>
            <a:noAutofit/>
          </a:bodyPr>
          <a:lstStyle/>
          <a:p>
            <a:pPr algn="ctr"/>
            <a:r>
              <a:rPr lang="tr-TR" sz="3200" u="sng" dirty="0" smtClean="0"/>
              <a:t>ORMANLARIN FAYDALARI NELERDİR? </a:t>
            </a:r>
            <a:endParaRPr lang="tr-TR" sz="3200" u="sng" dirty="0"/>
          </a:p>
        </p:txBody>
      </p:sp>
      <p:pic>
        <p:nvPicPr>
          <p:cNvPr id="5" name="4 Resim" descr="sel-28-09.jpg"/>
          <p:cNvPicPr>
            <a:picLocks noChangeAspect="1"/>
          </p:cNvPicPr>
          <p:nvPr/>
        </p:nvPicPr>
        <p:blipFill>
          <a:blip r:embed="rId2" cstate="print"/>
          <a:stretch>
            <a:fillRect/>
          </a:stretch>
        </p:blipFill>
        <p:spPr>
          <a:xfrm>
            <a:off x="2143108" y="1357298"/>
            <a:ext cx="4643470" cy="2980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48" y="4595018"/>
            <a:ext cx="8229600" cy="4525963"/>
          </a:xfrm>
        </p:spPr>
        <p:txBody>
          <a:bodyPr>
            <a:normAutofit/>
          </a:bodyPr>
          <a:lstStyle/>
          <a:p>
            <a:pPr>
              <a:buNone/>
            </a:pPr>
            <a:r>
              <a:rPr lang="tr-TR" dirty="0" smtClean="0"/>
              <a:t>  Orman, erozyonu önler, rüzgarın hızını azaltır. Toprağı kökleri ile tutarak yağışların ve akarsuların toprağı taşımasını önler.</a:t>
            </a:r>
            <a:endParaRPr lang="tr-TR" dirty="0"/>
          </a:p>
        </p:txBody>
      </p:sp>
      <p:sp>
        <p:nvSpPr>
          <p:cNvPr id="4" name="3 Başlık"/>
          <p:cNvSpPr>
            <a:spLocks noGrp="1"/>
          </p:cNvSpPr>
          <p:nvPr>
            <p:ph type="title"/>
          </p:nvPr>
        </p:nvSpPr>
        <p:spPr>
          <a:xfrm>
            <a:off x="671482" y="285728"/>
            <a:ext cx="8472518" cy="1143000"/>
          </a:xfrm>
        </p:spPr>
        <p:txBody>
          <a:bodyPr>
            <a:normAutofit/>
          </a:bodyPr>
          <a:lstStyle/>
          <a:p>
            <a:r>
              <a:rPr lang="tr-TR" sz="3200" u="sng" dirty="0" smtClean="0"/>
              <a:t>ORMANLARIN FAYDALARI NELERDİR? </a:t>
            </a:r>
            <a:endParaRPr lang="tr-TR" sz="3200" u="sng" dirty="0"/>
          </a:p>
        </p:txBody>
      </p:sp>
      <p:pic>
        <p:nvPicPr>
          <p:cNvPr id="5" name="4 Resim" descr="erozyon-02.jpg"/>
          <p:cNvPicPr>
            <a:picLocks noChangeAspect="1"/>
          </p:cNvPicPr>
          <p:nvPr/>
        </p:nvPicPr>
        <p:blipFill>
          <a:blip r:embed="rId2" cstate="print"/>
          <a:stretch>
            <a:fillRect/>
          </a:stretch>
        </p:blipFill>
        <p:spPr>
          <a:xfrm>
            <a:off x="2214546" y="1214422"/>
            <a:ext cx="4429125" cy="2990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12" y="5214950"/>
            <a:ext cx="9001188" cy="4525963"/>
          </a:xfrm>
        </p:spPr>
        <p:txBody>
          <a:bodyPr/>
          <a:lstStyle/>
          <a:p>
            <a:pPr>
              <a:buNone/>
            </a:pPr>
            <a:r>
              <a:rPr lang="tr-TR" dirty="0" smtClean="0"/>
              <a:t>  Ormanlar, yaban hayatı ve av kaynaklarını korur.</a:t>
            </a:r>
            <a:endParaRPr lang="tr-TR" dirty="0"/>
          </a:p>
        </p:txBody>
      </p:sp>
      <p:sp>
        <p:nvSpPr>
          <p:cNvPr id="4" name="3 Başlık"/>
          <p:cNvSpPr>
            <a:spLocks noGrp="1"/>
          </p:cNvSpPr>
          <p:nvPr>
            <p:ph type="title"/>
          </p:nvPr>
        </p:nvSpPr>
        <p:spPr>
          <a:xfrm>
            <a:off x="1000100" y="214290"/>
            <a:ext cx="8401080" cy="1143000"/>
          </a:xfrm>
        </p:spPr>
        <p:txBody>
          <a:bodyPr>
            <a:noAutofit/>
          </a:bodyPr>
          <a:lstStyle/>
          <a:p>
            <a:r>
              <a:rPr lang="tr-TR" sz="3200" u="sng" dirty="0" smtClean="0"/>
              <a:t>ORMANLARIN FAYDALARI NELERDİR ? </a:t>
            </a:r>
            <a:endParaRPr lang="tr-TR" sz="3200" u="sng" dirty="0"/>
          </a:p>
        </p:txBody>
      </p:sp>
      <p:pic>
        <p:nvPicPr>
          <p:cNvPr id="5" name="4 Resim" descr="a7579066-64fa-4c9b-9601-0f03e927346f.jpg"/>
          <p:cNvPicPr>
            <a:picLocks noChangeAspect="1"/>
          </p:cNvPicPr>
          <p:nvPr/>
        </p:nvPicPr>
        <p:blipFill>
          <a:blip r:embed="rId2" cstate="print"/>
          <a:stretch>
            <a:fillRect/>
          </a:stretch>
        </p:blipFill>
        <p:spPr>
          <a:xfrm>
            <a:off x="2500298" y="1500174"/>
            <a:ext cx="4095768" cy="3071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357694"/>
            <a:ext cx="9144000" cy="1661920"/>
          </a:xfrm>
        </p:spPr>
        <p:txBody>
          <a:bodyPr>
            <a:normAutofit/>
          </a:bodyPr>
          <a:lstStyle/>
          <a:p>
            <a:pPr>
              <a:buNone/>
            </a:pPr>
            <a:r>
              <a:rPr lang="tr-TR" dirty="0" smtClean="0"/>
              <a:t>  Sıcağı ve soğuğu dengeler. </a:t>
            </a:r>
            <a:br>
              <a:rPr lang="tr-TR" dirty="0" smtClean="0"/>
            </a:br>
            <a:r>
              <a:rPr lang="tr-TR" dirty="0" smtClean="0"/>
              <a:t>Yazın sıcaklığı azaltırken, kışın ise sıcaklığı arttırır. </a:t>
            </a:r>
            <a:br>
              <a:rPr lang="tr-TR" dirty="0" smtClean="0"/>
            </a:br>
            <a:r>
              <a:rPr lang="tr-TR" dirty="0" smtClean="0"/>
              <a:t>Radyasyonu önler.</a:t>
            </a:r>
            <a:endParaRPr lang="tr-TR" dirty="0"/>
          </a:p>
        </p:txBody>
      </p:sp>
      <p:sp>
        <p:nvSpPr>
          <p:cNvPr id="4" name="3 Başlık"/>
          <p:cNvSpPr>
            <a:spLocks noGrp="1"/>
          </p:cNvSpPr>
          <p:nvPr>
            <p:ph type="title"/>
          </p:nvPr>
        </p:nvSpPr>
        <p:spPr/>
        <p:txBody>
          <a:bodyPr>
            <a:normAutofit/>
          </a:bodyPr>
          <a:lstStyle/>
          <a:p>
            <a:pPr algn="ctr"/>
            <a:r>
              <a:rPr lang="tr-TR" sz="3200" u="sng" dirty="0" smtClean="0"/>
              <a:t>ORMANLARIN FAYDALARI NELERDİR? </a:t>
            </a:r>
            <a:endParaRPr lang="tr-TR" sz="3200" u="sng" dirty="0"/>
          </a:p>
        </p:txBody>
      </p:sp>
      <p:pic>
        <p:nvPicPr>
          <p:cNvPr id="5" name="4 Resim" descr="radyasyon.jpg"/>
          <p:cNvPicPr>
            <a:picLocks noChangeAspect="1"/>
          </p:cNvPicPr>
          <p:nvPr/>
        </p:nvPicPr>
        <p:blipFill>
          <a:blip r:embed="rId2" cstate="print"/>
          <a:stretch>
            <a:fillRect/>
          </a:stretch>
        </p:blipFill>
        <p:spPr>
          <a:xfrm>
            <a:off x="2071670" y="1357298"/>
            <a:ext cx="4319983" cy="2847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929198"/>
            <a:ext cx="8229600" cy="4525963"/>
          </a:xfrm>
        </p:spPr>
        <p:txBody>
          <a:bodyPr/>
          <a:lstStyle/>
          <a:p>
            <a:pPr>
              <a:buNone/>
            </a:pPr>
            <a:r>
              <a:rPr lang="tr-TR" dirty="0" smtClean="0"/>
              <a:t>   Su buharını yoğunlaştırarak yağmur haline gelmesini sağlar.</a:t>
            </a:r>
            <a:endParaRPr lang="tr-TR" dirty="0"/>
          </a:p>
        </p:txBody>
      </p:sp>
      <p:sp>
        <p:nvSpPr>
          <p:cNvPr id="4" name="3 Başlık"/>
          <p:cNvSpPr>
            <a:spLocks noGrp="1"/>
          </p:cNvSpPr>
          <p:nvPr>
            <p:ph type="title"/>
          </p:nvPr>
        </p:nvSpPr>
        <p:spPr/>
        <p:txBody>
          <a:bodyPr>
            <a:normAutofit/>
          </a:bodyPr>
          <a:lstStyle/>
          <a:p>
            <a:pPr algn="ctr"/>
            <a:r>
              <a:rPr lang="tr-TR" sz="3200" u="sng" dirty="0" smtClean="0"/>
              <a:t>ORMANLARIN FAYDALARI NELERDİR? </a:t>
            </a:r>
            <a:endParaRPr lang="tr-TR" sz="3200" u="sng" dirty="0"/>
          </a:p>
        </p:txBody>
      </p:sp>
      <p:pic>
        <p:nvPicPr>
          <p:cNvPr id="5" name="4 Resim" descr="Hareketli-Yagmur-resmi-2.gif"/>
          <p:cNvPicPr>
            <a:picLocks noChangeAspect="1"/>
          </p:cNvPicPr>
          <p:nvPr/>
        </p:nvPicPr>
        <p:blipFill>
          <a:blip r:embed="rId2" cstate="print"/>
          <a:stretch>
            <a:fillRect/>
          </a:stretch>
        </p:blipFill>
        <p:spPr>
          <a:xfrm>
            <a:off x="2071670" y="1214422"/>
            <a:ext cx="4762500" cy="3571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00">
    <p:newsflash/>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543</Words>
  <Application>Microsoft Office PowerPoint</Application>
  <PresentationFormat>Ekran Gösterisi (4:3)</PresentationFormat>
  <Paragraphs>49</Paragraphs>
  <Slides>25</Slides>
  <Notes>0</Notes>
  <HiddenSlides>0</HiddenSlides>
  <MMClips>1</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25</vt:i4>
      </vt:variant>
    </vt:vector>
  </HeadingPairs>
  <TitlesOfParts>
    <vt:vector size="33" baseType="lpstr">
      <vt:lpstr>Arial</vt:lpstr>
      <vt:lpstr>Calibri</vt:lpstr>
      <vt:lpstr>Lucida Sans Unicode</vt:lpstr>
      <vt:lpstr>Verdana</vt:lpstr>
      <vt:lpstr>Wingdings 2</vt:lpstr>
      <vt:lpstr>Wingdings 3</vt:lpstr>
      <vt:lpstr>Ofis Teması</vt:lpstr>
      <vt:lpstr>Kalabalık</vt:lpstr>
      <vt:lpstr>ORMAN HAFTASI  21-26 MART</vt:lpstr>
      <vt:lpstr>ORMAN NEDİR   ?</vt:lpstr>
      <vt:lpstr>ORMANLARIMIZ</vt:lpstr>
      <vt:lpstr>ORMANLARIN FAYDALARI NELERDİR ? </vt:lpstr>
      <vt:lpstr>ORMANLARIN FAYDALARI NELERDİR? </vt:lpstr>
      <vt:lpstr>ORMANLARIN FAYDALARI NELERDİR? </vt:lpstr>
      <vt:lpstr>ORMANLARIN FAYDALARI NELERDİR ? </vt:lpstr>
      <vt:lpstr>ORMANLARIN FAYDALARI NELERDİR? </vt:lpstr>
      <vt:lpstr>ORMANLARIN FAYDALARI NELERDİR? </vt:lpstr>
      <vt:lpstr>ORMANLARIN FAYDALARI NELERDİR? </vt:lpstr>
      <vt:lpstr>ORMANLARIN FAYDALARI NELERDİR? </vt:lpstr>
      <vt:lpstr>ORMANLARIN FAYDALARI NELERDİR? </vt:lpstr>
      <vt:lpstr>ORMANLARIN FAYDALARI NELERDİR? </vt:lpstr>
      <vt:lpstr>ORMAN YANGINLARI </vt:lpstr>
      <vt:lpstr>ORMAN YANGINLARI </vt:lpstr>
      <vt:lpstr>ORMAN YANGINLARI </vt:lpstr>
      <vt:lpstr>ORMAN YANGINLARI </vt:lpstr>
      <vt:lpstr>ORMANLARDA AĞAÇLAR NEDEN KESİLİR ?</vt:lpstr>
      <vt:lpstr>FAYDALI BİLGİLER</vt:lpstr>
      <vt:lpstr>FAYDALI BİLGİLER</vt:lpstr>
      <vt:lpstr>FAYDALI BİLGİLER</vt:lpstr>
      <vt:lpstr>FAYDALI BİLGİLER</vt:lpstr>
      <vt:lpstr>FAYDALI BİLGİLER</vt:lpstr>
      <vt:lpstr>FAYDALI BİLGİLER</vt:lpstr>
      <vt:lpstr>FAYDALI BİLGİLER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https://turkcehocasi.com/forum/</dc:title>
  <dc:creator>https://turkcehocasi.com/forum/</dc:creator>
  <cp:keywords>https://turkcehocasi.com/forum/</cp:keywords>
  <cp:lastModifiedBy>White</cp:lastModifiedBy>
  <cp:revision>28</cp:revision>
  <dcterms:created xsi:type="dcterms:W3CDTF">2013-03-24T20:51:55Z</dcterms:created>
  <dcterms:modified xsi:type="dcterms:W3CDTF">2022-08-02T07:13:00Z</dcterms:modified>
</cp:coreProperties>
</file>