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19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CD2B96-1BF7-40AE-80D8-2DCF7216D8BD}" type="datetimeFigureOut">
              <a:rPr lang="tr-TR" smtClean="0"/>
              <a:t>3.08.2022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D1D12-514A-4636-84CE-5B56BCF96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624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https://turkcehocasi.com/forum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D1D12-514A-4636-84CE-5B56BCF9639F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985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altLang="tr-TR" noProof="0" smtClean="0"/>
              <a:t>Ana başlık stilini düzenlemek için tıklatın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tr-TR" altLang="tr-TR" noProof="0" smtClean="0"/>
              <a:t>Ana alt başlık stilini düzenlemek için tıklatın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AFC713F-5C17-46BA-8769-40AD7B2669D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0C8A0-04FE-4C1E-A870-2AE900F46C8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2773366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19560-D8ED-47D8-9E6F-76D555F4A83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5322012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EB847-B7EB-4C5E-B389-A253AA0A8F1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0376672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7ADF3-98CD-4096-8589-67AE59094A4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866394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80F46-1B54-4D69-AAF2-DB0A04C6F84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88179568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DBC84-616B-4060-BAEB-02557ABFB5F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7051663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04161-7351-45F4-A274-3301FD8BDEB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50390640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597EA-EF27-4033-B987-40F1F3D1F69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7703141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CB6A9-3058-4399-AF1E-8823C066582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41340343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EA1C6-51E7-4686-B85A-9D439E6C3CD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56412504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Ana başlık stilini düzenlemek için tıklatın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Ana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tr-TR" altLang="tr-T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tr-TR" altLang="tr-T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0FEDD687-C59F-49EC-A22A-621B4852CB3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fade thruBlk="1"/>
  </p:transition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908050"/>
            <a:ext cx="7105650" cy="4248150"/>
          </a:xfrm>
        </p:spPr>
        <p:txBody>
          <a:bodyPr/>
          <a:lstStyle/>
          <a:p>
            <a:r>
              <a:rPr lang="tr-TR" altLang="tr-TR" sz="7200" b="1" dirty="0"/>
              <a:t>KÜTÜPHANELER HAFTASI</a:t>
            </a:r>
            <a:br>
              <a:rPr lang="tr-TR" altLang="tr-TR" sz="7200" b="1" dirty="0"/>
            </a:br>
            <a:endParaRPr lang="tr-TR" altLang="tr-TR" sz="7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5876925"/>
            <a:ext cx="4535487" cy="390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400" dirty="0" smtClean="0"/>
              <a:t>www.turkcehocasi.com</a:t>
            </a:r>
            <a:endParaRPr lang="tr-TR" altLang="tr-TR" sz="24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>
                <a:solidFill>
                  <a:srgbClr val="0000FF"/>
                </a:solidFill>
                <a:latin typeface="Georgia" panose="02040502050405020303" pitchFamily="18" charset="0"/>
              </a:rPr>
              <a:t>Milli Kütüphane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700213"/>
            <a:ext cx="5834062" cy="3311525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sz="3200" b="1"/>
              <a:t>   Millî Kütüphane</a:t>
            </a:r>
            <a:r>
              <a:rPr lang="tr-TR" altLang="tr-TR" sz="3200"/>
              <a:t>, 15 Nisan 1946 tarihinde kurulmuştur. Açılış tarihinde içinde iki kitap bulunan bu kütüphanemizde bugün 620 bin kitap vardır.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200" b="1">
                <a:solidFill>
                  <a:srgbClr val="0000FF"/>
                </a:solidFill>
                <a:latin typeface="Georgia" panose="02040502050405020303" pitchFamily="18" charset="0"/>
              </a:rPr>
              <a:t>Kütüphanelerimizde kitap sayısı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630363"/>
            <a:ext cx="7273925" cy="2303462"/>
          </a:xfrm>
        </p:spPr>
        <p:txBody>
          <a:bodyPr/>
          <a:lstStyle/>
          <a:p>
            <a:r>
              <a:rPr lang="tr-TR" altLang="tr-TR" sz="3600"/>
              <a:t>Ülkemiz kütüphanelerindeki kitap sayısı yaklaşık </a:t>
            </a:r>
            <a:r>
              <a:rPr lang="tr-TR" altLang="tr-TR" sz="3600" b="1" u="sng"/>
              <a:t>6 milyon</a:t>
            </a:r>
            <a:r>
              <a:rPr lang="tr-TR" altLang="tr-TR" sz="3600"/>
              <a:t> kadardır.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Kütüphaneci</a:t>
            </a:r>
          </a:p>
        </p:txBody>
      </p:sp>
      <p:pic>
        <p:nvPicPr>
          <p:cNvPr id="17413" name="Picture 5" descr="ANd9GcTL1Zjmoues5o6G2GPPYlcH5LQaaBdHUN7IoFNMx4ekVtTexciNv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3284538"/>
            <a:ext cx="2084387" cy="309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79525" y="1600200"/>
            <a:ext cx="7037388" cy="4525963"/>
          </a:xfrm>
          <a:noFill/>
          <a:ln/>
        </p:spPr>
        <p:txBody>
          <a:bodyPr/>
          <a:lstStyle/>
          <a:p>
            <a:r>
              <a:rPr lang="tr-TR" altLang="tr-TR"/>
              <a:t>Kütüphanelerde, kitapların korunması, kitapların sınıflandırılması ve okuyucuya kitap verilmesi hizmetleri için uzman memurlar bulunur. Bu memurlara "kütüphaneci" denir.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85800"/>
            <a:ext cx="7488237" cy="731838"/>
          </a:xfrm>
        </p:spPr>
        <p:txBody>
          <a:bodyPr/>
          <a:lstStyle/>
          <a:p>
            <a:r>
              <a:rPr lang="tr-TR" altLang="tr-TR" sz="2500" b="1">
                <a:solidFill>
                  <a:srgbClr val="0000FF"/>
                </a:solidFill>
              </a:rPr>
              <a:t>Kütüphane Uyulması Gereken Genel Kurallar</a:t>
            </a:r>
            <a:endParaRPr lang="tr-TR" altLang="tr-TR" sz="2500">
              <a:solidFill>
                <a:srgbClr val="0000FF"/>
              </a:solidFill>
            </a:endParaRP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79525" y="1412875"/>
            <a:ext cx="5524500" cy="4525963"/>
          </a:xfrm>
          <a:noFill/>
          <a:ln/>
        </p:spPr>
        <p:txBody>
          <a:bodyPr/>
          <a:lstStyle/>
          <a:p>
            <a:r>
              <a:rPr lang="tr-TR" altLang="tr-TR" sz="2400"/>
              <a:t>Kütüphaneye ayakkabılar temizlenerek girilmelidir.</a:t>
            </a:r>
          </a:p>
          <a:p>
            <a:r>
              <a:rPr lang="tr-TR" altLang="tr-TR" sz="2400"/>
              <a:t>Palto, manto, pardösü, şapka vb. eşyalar varsa vestiyere bırakılmalıdır.</a:t>
            </a:r>
          </a:p>
          <a:p>
            <a:r>
              <a:rPr lang="tr-TR" altLang="tr-TR" sz="2400"/>
              <a:t>Kimlik, istenmeden ilgili memura verilmelidir.</a:t>
            </a:r>
          </a:p>
          <a:p>
            <a:r>
              <a:rPr lang="tr-TR" altLang="tr-TR" sz="2400"/>
              <a:t>Kütüphanede aramanın nasıl yapılacağı bilinmiyorsa, görevli memura sorulmalıdır.</a:t>
            </a:r>
          </a:p>
          <a:p>
            <a:r>
              <a:rPr lang="tr-TR" altLang="tr-TR" sz="2400"/>
              <a:t>İstenen kitap veya kitaplar için gerekli fişler doldurulmalıdır.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85800"/>
            <a:ext cx="7488237" cy="731838"/>
          </a:xfrm>
        </p:spPr>
        <p:txBody>
          <a:bodyPr/>
          <a:lstStyle/>
          <a:p>
            <a:r>
              <a:rPr lang="tr-TR" altLang="tr-TR" sz="2500" b="1">
                <a:solidFill>
                  <a:srgbClr val="0000FF"/>
                </a:solidFill>
              </a:rPr>
              <a:t>Kütüphane Uyulması Gereken Genel Kurallar</a:t>
            </a:r>
            <a:endParaRPr lang="tr-TR" altLang="tr-TR" sz="2500">
              <a:solidFill>
                <a:srgbClr val="0000FF"/>
              </a:solidFill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279525" y="1484313"/>
            <a:ext cx="5668963" cy="4525962"/>
          </a:xfrm>
          <a:noFill/>
          <a:ln/>
        </p:spPr>
        <p:txBody>
          <a:bodyPr/>
          <a:lstStyle/>
          <a:p>
            <a:r>
              <a:rPr lang="tr-TR" altLang="tr-TR" sz="2400"/>
              <a:t>Okuma salonunda konuşulmamalı, mümkün olduğunca sessiz yürünmeli ve kimse rahatsız edilmemelidir.</a:t>
            </a:r>
          </a:p>
          <a:p>
            <a:r>
              <a:rPr lang="tr-TR" altLang="tr-TR" sz="2400"/>
              <a:t>Kitap sayfaları sessiz çevrilmelidir.</a:t>
            </a:r>
          </a:p>
          <a:p>
            <a:r>
              <a:rPr lang="tr-TR" altLang="tr-TR" sz="2400"/>
              <a:t>Kütüphanede herhangi bir yiyecek-içecek kullanılmamalı, sakız çiğnenmemelidir.</a:t>
            </a:r>
          </a:p>
          <a:p>
            <a:r>
              <a:rPr lang="tr-TR" altLang="tr-TR" sz="2400"/>
              <a:t>Kitaplara yazılar yazılmamalı, itinalı kullanarak kitaplara zarar verilmemelidir.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85800"/>
            <a:ext cx="7488237" cy="731838"/>
          </a:xfrm>
        </p:spPr>
        <p:txBody>
          <a:bodyPr/>
          <a:lstStyle/>
          <a:p>
            <a:r>
              <a:rPr lang="tr-TR" altLang="tr-TR" sz="3200" b="1">
                <a:solidFill>
                  <a:srgbClr val="0000FF"/>
                </a:solidFill>
              </a:rPr>
              <a:t>Güzel Sözler</a:t>
            </a:r>
            <a:endParaRPr lang="tr-TR" altLang="tr-TR" sz="3200">
              <a:solidFill>
                <a:srgbClr val="0000FF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1484313"/>
            <a:ext cx="5668963" cy="4525962"/>
          </a:xfrm>
          <a:noFill/>
          <a:ln/>
        </p:spPr>
        <p:txBody>
          <a:bodyPr/>
          <a:lstStyle/>
          <a:p>
            <a:pPr marL="533400" indent="-533400"/>
            <a:r>
              <a:rPr lang="tr-TR" altLang="tr-TR"/>
              <a:t>Kitap en iyi dosttur.</a:t>
            </a:r>
          </a:p>
          <a:p>
            <a:pPr marL="533400" indent="-533400"/>
            <a:r>
              <a:rPr lang="tr-TR" altLang="tr-TR"/>
              <a:t>Gerçek bilgi kaynaklarımız kütüphanelerimizdir.</a:t>
            </a:r>
          </a:p>
          <a:p>
            <a:pPr marL="533400" indent="-533400"/>
            <a:r>
              <a:rPr lang="tr-TR" altLang="tr-TR"/>
              <a:t>Bilgin unutmuş, kitap unutmamış.</a:t>
            </a:r>
          </a:p>
          <a:p>
            <a:pPr marL="533400" indent="-533400"/>
            <a:r>
              <a:rPr lang="tr-TR" altLang="tr-TR"/>
              <a:t>Parayı kasa, bilgileri kütüphane saklar.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85800"/>
            <a:ext cx="7488237" cy="731838"/>
          </a:xfrm>
        </p:spPr>
        <p:txBody>
          <a:bodyPr/>
          <a:lstStyle/>
          <a:p>
            <a:r>
              <a:rPr lang="tr-TR" altLang="tr-TR" sz="3200" b="1">
                <a:solidFill>
                  <a:srgbClr val="0000FF"/>
                </a:solidFill>
              </a:rPr>
              <a:t>Güzel Sözler</a:t>
            </a:r>
            <a:endParaRPr lang="tr-TR" altLang="tr-TR" sz="3200">
              <a:solidFill>
                <a:srgbClr val="0000FF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1484313"/>
            <a:ext cx="5668963" cy="4525962"/>
          </a:xfrm>
          <a:noFill/>
          <a:ln/>
        </p:spPr>
        <p:txBody>
          <a:bodyPr/>
          <a:lstStyle/>
          <a:p>
            <a:pPr marL="533400" indent="-533400"/>
            <a:r>
              <a:rPr lang="tr-TR" altLang="tr-TR"/>
              <a:t>Her kütüphane bir cezaevi kapatır.</a:t>
            </a:r>
          </a:p>
          <a:p>
            <a:pPr marL="533400" indent="-533400"/>
            <a:r>
              <a:rPr lang="tr-TR" altLang="tr-TR"/>
              <a:t>Kütüphaneler kültür evleridir.</a:t>
            </a:r>
          </a:p>
          <a:p>
            <a:pPr marL="533400" indent="-533400"/>
            <a:r>
              <a:rPr lang="tr-TR" altLang="tr-TR"/>
              <a:t>Bir okul için her şeyi yaptığınızı düşünebilirsiniz. Eğer okulunuzun bir kütüphanesi yoksa hiçbir şey yapmış sayılmazsınız.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3625" y="5360988"/>
            <a:ext cx="4732338" cy="731837"/>
          </a:xfrm>
        </p:spPr>
        <p:txBody>
          <a:bodyPr/>
          <a:lstStyle/>
          <a:p>
            <a:r>
              <a:rPr lang="tr-TR" altLang="tr-TR" sz="3200" b="1" dirty="0" smtClean="0">
                <a:solidFill>
                  <a:srgbClr val="0000FF"/>
                </a:solidFill>
              </a:rPr>
              <a:t>Teşekkür Ederiz.</a:t>
            </a:r>
            <a:endParaRPr lang="tr-TR" altLang="tr-TR" sz="3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 Nedir?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1600200"/>
            <a:ext cx="7108825" cy="4525963"/>
          </a:xfrm>
        </p:spPr>
        <p:txBody>
          <a:bodyPr/>
          <a:lstStyle/>
          <a:p>
            <a:r>
              <a:rPr lang="tr-TR" altLang="tr-TR"/>
              <a:t>Kitap, dergi ve CD-DVD'lerden oluşan odalara veya binalara "kütüphane" adı verilir. </a:t>
            </a:r>
          </a:p>
        </p:txBody>
      </p:sp>
      <p:pic>
        <p:nvPicPr>
          <p:cNvPr id="7173" name="Picture 5" descr="Library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0" y="3213100"/>
            <a:ext cx="4719638" cy="315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 Nedir?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1600200"/>
            <a:ext cx="7108825" cy="4525963"/>
          </a:xfrm>
        </p:spPr>
        <p:txBody>
          <a:bodyPr/>
          <a:lstStyle/>
          <a:p>
            <a:r>
              <a:rPr lang="tr-TR" altLang="tr-TR"/>
              <a:t>Kütüphaneler halka açık ve herkesin yararlanabildiği yerler olabildiği gibi, evlerde oluşturulmuş kişiye özel yerler de olabilir. </a:t>
            </a:r>
          </a:p>
        </p:txBody>
      </p:sp>
      <p:pic>
        <p:nvPicPr>
          <p:cNvPr id="8198" name="Picture 6" descr="Kutuphan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213100"/>
            <a:ext cx="4186237" cy="314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Kütüphaneler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1600200"/>
            <a:ext cx="7108825" cy="4525963"/>
          </a:xfrm>
        </p:spPr>
        <p:txBody>
          <a:bodyPr/>
          <a:lstStyle/>
          <a:p>
            <a:r>
              <a:rPr lang="tr-TR" altLang="tr-TR"/>
              <a:t>Bir kütüphanede sadece kitap ve dergiler yer alabileceği gibi, bunlarla birlikte teknoloji ürünü olan ve içinde bilgilerin yer aldığı CD ve DVD'ler de yer alabilir. </a:t>
            </a:r>
          </a:p>
        </p:txBody>
      </p:sp>
      <p:pic>
        <p:nvPicPr>
          <p:cNvPr id="9222" name="Picture 6" descr="c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35756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Kütüphaneler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412875"/>
            <a:ext cx="7632700" cy="3311525"/>
          </a:xfrm>
        </p:spPr>
        <p:txBody>
          <a:bodyPr/>
          <a:lstStyle/>
          <a:p>
            <a:r>
              <a:rPr lang="tr-TR" altLang="tr-TR"/>
              <a:t>Internet'in yaygınlaşması ile birlikte, bilginin daha geniş kitlelere ve hızlı bir şekilde yaygınlaşabilmesi için, kitaplar bilgisayar ortamına aktarılmış ve elektronik kütüphaneler (veri tabanları) oluşturulmuştur. </a:t>
            </a:r>
          </a:p>
        </p:txBody>
      </p:sp>
      <p:pic>
        <p:nvPicPr>
          <p:cNvPr id="10247" name="Picture 7" descr="kutupha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075" y="4140200"/>
            <a:ext cx="3914775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Kütüphaneler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412875"/>
            <a:ext cx="7632700" cy="3311525"/>
          </a:xfrm>
        </p:spPr>
        <p:txBody>
          <a:bodyPr/>
          <a:lstStyle/>
          <a:p>
            <a:r>
              <a:rPr lang="tr-TR" altLang="tr-TR"/>
              <a:t>Günümüzde, özellikle üniversite kütüphanelerinde yaygın olarak elektronik veri tabanları da kullanılmaktadır. </a:t>
            </a:r>
          </a:p>
        </p:txBody>
      </p:sp>
      <p:pic>
        <p:nvPicPr>
          <p:cNvPr id="11270" name="Picture 6" descr="2_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3500438"/>
            <a:ext cx="4081462" cy="273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Kütüphanenin tarihi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412875"/>
            <a:ext cx="7632700" cy="3311525"/>
          </a:xfrm>
        </p:spPr>
        <p:txBody>
          <a:bodyPr/>
          <a:lstStyle/>
          <a:p>
            <a:r>
              <a:rPr lang="tr-TR" altLang="tr-TR"/>
              <a:t>Kütüphaneler eski çağlardan beri insanlığın hizmetindedir. Eldeki bilgilere göre ilk kütüphane, Asurlular zamanında kurulmuştur.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Kütüphanenin tarihi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412875"/>
            <a:ext cx="7632700" cy="3311525"/>
          </a:xfrm>
        </p:spPr>
        <p:txBody>
          <a:bodyPr/>
          <a:lstStyle/>
          <a:p>
            <a:r>
              <a:rPr lang="tr-TR" altLang="tr-TR"/>
              <a:t>Osmanlı imparatorluğu döneminde de kitaba ve kütüphaneye büyük önem verilirdi. O dönemden zamanımıza kadar gelen büyük kütüphaneler vardır.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>
                <a:solidFill>
                  <a:srgbClr val="0000FF"/>
                </a:solidFill>
                <a:latin typeface="Georgia" panose="02040502050405020303" pitchFamily="18" charset="0"/>
              </a:rPr>
              <a:t>Kütüphanelerimiz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412875"/>
            <a:ext cx="5834062" cy="3311525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/>
              <a:t>   Yurdumuzun belli başlı büyük kütüphaneleri şunlardır: </a:t>
            </a:r>
          </a:p>
          <a:p>
            <a:r>
              <a:rPr lang="tr-TR" altLang="tr-TR"/>
              <a:t>İstanbul’da Süleymaniye ve Beyazıt Devlet Kütüphaneleri. </a:t>
            </a:r>
          </a:p>
          <a:p>
            <a:r>
              <a:rPr lang="tr-TR" altLang="tr-TR"/>
              <a:t>Ankara'da Millî Kütüphane, Millet Meclisi Kütüphanesi, Orta Doğu Teknik Üniversitesi Kütüphanesi'dir. 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tap istifi tasarım şablonu">
  <a:themeElements>
    <a:clrScheme name="Kitap istifi tasarım şablonu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itap istifi tasarım şablonu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Kitap istifi tasarım şablonu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ap istifi tasarım şablonu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ap istifi tasarım şablonu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ap istifi tasarım şablonu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ap istifi tasarım şablonu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ap istifi tasarım şablonu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ap istifi tasarım şablonu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ap istifi tasarım şablonu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ap istifi tasarım şablonu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ap istifi tasarım şablonu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ap istifi tasarım şablonu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ap istifi tasarım şablonu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Sunu2</Template>
  <TotalTime>70</TotalTime>
  <Words>403</Words>
  <Application>Microsoft Office PowerPoint</Application>
  <PresentationFormat>Ekran Gösterisi (4:3)</PresentationFormat>
  <Paragraphs>49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Georgia</vt:lpstr>
      <vt:lpstr>Kitap istifi tasarım şablonu</vt:lpstr>
      <vt:lpstr>KÜTÜPHANELER HAFTASI </vt:lpstr>
      <vt:lpstr>Kütüphane Nedir?</vt:lpstr>
      <vt:lpstr>Kütüphane Nedir?</vt:lpstr>
      <vt:lpstr>Kütüphaneler</vt:lpstr>
      <vt:lpstr>Kütüphaneler</vt:lpstr>
      <vt:lpstr>Kütüphaneler</vt:lpstr>
      <vt:lpstr>Kütüphanenin tarihi</vt:lpstr>
      <vt:lpstr>Kütüphanenin tarihi</vt:lpstr>
      <vt:lpstr>Kütüphanelerimiz</vt:lpstr>
      <vt:lpstr>Milli Kütüphane</vt:lpstr>
      <vt:lpstr>Kütüphanelerimizde kitap sayısı</vt:lpstr>
      <vt:lpstr>Kütüphaneci</vt:lpstr>
      <vt:lpstr>Kütüphane Uyulması Gereken Genel Kurallar</vt:lpstr>
      <vt:lpstr>Kütüphane Uyulması Gereken Genel Kurallar</vt:lpstr>
      <vt:lpstr>Güzel Sözler</vt:lpstr>
      <vt:lpstr>Güzel Sözler</vt:lpstr>
      <vt:lpstr>Teşekkür Ederiz.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https://turkcehocasi.com/forum</dc:title>
  <dc:subject>https://turkcehocasi.com/forum</dc:subject>
  <dc:creator>https://turkcehocasi.com/forum</dc:creator>
  <cp:keywords>https://turkcehocasi.com/forum</cp:keywords>
  <cp:lastModifiedBy>White</cp:lastModifiedBy>
  <cp:revision>7</cp:revision>
  <dcterms:created xsi:type="dcterms:W3CDTF">2011-03-22T21:55:25Z</dcterms:created>
  <dcterms:modified xsi:type="dcterms:W3CDTF">2022-08-03T11:25:33Z</dcterms:modified>
</cp:coreProperties>
</file>