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3" r:id="rId29"/>
    <p:sldId id="281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Ã¶z sanatlarÄ± ile ilgili gÃ¶rsel sonucu">
            <a:extLst>
              <a:ext uri="{FF2B5EF4-FFF2-40B4-BE49-F238E27FC236}">
                <a16:creationId xmlns:a16="http://schemas.microsoft.com/office/drawing/2014/main" id="{1E70581B-4018-41FB-B9C5-E41F74E48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b="20600"/>
          <a:stretch/>
        </p:blipFill>
        <p:spPr bwMode="auto">
          <a:xfrm>
            <a:off x="0" y="1340768"/>
            <a:ext cx="9144000" cy="295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882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D918C2F-8599-41F1-B2A0-A157133CA9D4}"/>
              </a:ext>
            </a:extLst>
          </p:cNvPr>
          <p:cNvSpPr/>
          <p:nvPr/>
        </p:nvSpPr>
        <p:spPr>
          <a:xfrm>
            <a:off x="1205" y="471077"/>
            <a:ext cx="86764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</a:rPr>
              <a:t>Filler Nil Irmağı’nın yarısı kadar su içerlerdi.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su iÃ§en fil ile ilgili gÃ¶rsel sonucu">
            <a:extLst>
              <a:ext uri="{FF2B5EF4-FFF2-40B4-BE49-F238E27FC236}">
                <a16:creationId xmlns:a16="http://schemas.microsoft.com/office/drawing/2014/main" id="{EA027CB4-D74E-415F-97B9-C687B7CC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" y="126794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re kadar boyu var ile ilgili gÃ¶rsel sonucu">
            <a:extLst>
              <a:ext uri="{FF2B5EF4-FFF2-40B4-BE49-F238E27FC236}">
                <a16:creationId xmlns:a16="http://schemas.microsoft.com/office/drawing/2014/main" id="{1A1A4891-B53F-44A9-9E5F-36802A31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61337"/>
            <a:ext cx="5879537" cy="44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CFA281F8-5E0C-4BC0-A3CB-85D3445B2BF2}"/>
              </a:ext>
            </a:extLst>
          </p:cNvPr>
          <p:cNvSpPr/>
          <p:nvPr/>
        </p:nvSpPr>
        <p:spPr>
          <a:xfrm>
            <a:off x="323528" y="620688"/>
            <a:ext cx="82089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Pire kadar boyuyla her şeye karışıyor.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r deri bir kemik kalmak ile ilgili gÃ¶rsel sonucu">
            <a:extLst>
              <a:ext uri="{FF2B5EF4-FFF2-40B4-BE49-F238E27FC236}">
                <a16:creationId xmlns:a16="http://schemas.microsoft.com/office/drawing/2014/main" id="{739DEE4D-7E82-43F4-962D-156AAB24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83557"/>
            <a:ext cx="4870573" cy="46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CB5AAB1D-B3CD-4B5A-83C6-87EB0486A9F5}"/>
              </a:ext>
            </a:extLst>
          </p:cNvPr>
          <p:cNvSpPr/>
          <p:nvPr/>
        </p:nvSpPr>
        <p:spPr>
          <a:xfrm>
            <a:off x="107504" y="620688"/>
            <a:ext cx="849694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O  kadar zayıfladı ki bir deri bir kemik kaldı.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nzetme ile ilgili gÃ¶rsel sonucu">
            <a:extLst>
              <a:ext uri="{FF2B5EF4-FFF2-40B4-BE49-F238E27FC236}">
                <a16:creationId xmlns:a16="http://schemas.microsoft.com/office/drawing/2014/main" id="{ADA07B49-4A2E-4B1A-BDC5-72F8E7EC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77891"/>
            <a:ext cx="3444579" cy="25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9C599B1-E8A6-4FF6-8564-FBEE3034DAD3}"/>
              </a:ext>
            </a:extLst>
          </p:cNvPr>
          <p:cNvSpPr/>
          <p:nvPr/>
        </p:nvSpPr>
        <p:spPr>
          <a:xfrm>
            <a:off x="611560" y="3102709"/>
            <a:ext cx="8352928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Aralarında benzerlik olduğu düşünülen iki şeyden </a:t>
            </a: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</a:rPr>
              <a:t>güçsüz</a:t>
            </a:r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olanının güçlü olana benzetilmesidir.</a:t>
            </a:r>
            <a:endParaRPr lang="tr-TR" sz="2400" b="1" dirty="0">
              <a:solidFill>
                <a:srgbClr val="C00000"/>
              </a:solidFill>
            </a:endParaRPr>
          </a:p>
        </p:txBody>
      </p:sp>
      <p:pic>
        <p:nvPicPr>
          <p:cNvPr id="13318" name="Picture 6" descr="benzetme sanatÄ± ile ilgili gÃ¶rsel sonucu">
            <a:extLst>
              <a:ext uri="{FF2B5EF4-FFF2-40B4-BE49-F238E27FC236}">
                <a16:creationId xmlns:a16="http://schemas.microsoft.com/office/drawing/2014/main" id="{CABF0CCC-AC8A-4D44-84F2-4C4392B81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26600" r="242" b="21600"/>
          <a:stretch/>
        </p:blipFill>
        <p:spPr bwMode="auto">
          <a:xfrm>
            <a:off x="0" y="155783"/>
            <a:ext cx="9144000" cy="26642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214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enzetme sanatÄ± ile ilgili gÃ¶rsel sonucu">
            <a:extLst>
              <a:ext uri="{FF2B5EF4-FFF2-40B4-BE49-F238E27FC236}">
                <a16:creationId xmlns:a16="http://schemas.microsoft.com/office/drawing/2014/main" id="{FA7A1627-FDC7-43E8-8986-F5FD8428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6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nzetme sanatÄ± ile ilgili gÃ¶rsel sonucu">
            <a:extLst>
              <a:ext uri="{FF2B5EF4-FFF2-40B4-BE49-F238E27FC236}">
                <a16:creationId xmlns:a16="http://schemas.microsoft.com/office/drawing/2014/main" id="{84D50300-934F-40BB-8D1F-137220D6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1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enzetme sanatÄ± ile ilgili gÃ¶rsel sonucu">
            <a:extLst>
              <a:ext uri="{FF2B5EF4-FFF2-40B4-BE49-F238E27FC236}">
                <a16:creationId xmlns:a16="http://schemas.microsoft.com/office/drawing/2014/main" id="{8F9DE6EF-425F-477A-AC84-3A16DE5C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5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enzetme sanatÄ± ile ilgili gÃ¶rsel sonucu">
            <a:extLst>
              <a:ext uri="{FF2B5EF4-FFF2-40B4-BE49-F238E27FC236}">
                <a16:creationId xmlns:a16="http://schemas.microsoft.com/office/drawing/2014/main" id="{99EE9126-3BF7-436E-9A76-9836CCF0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4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C0F36771-9EF9-4BF9-8FF3-A2E7E9C9F434}"/>
              </a:ext>
            </a:extLst>
          </p:cNvPr>
          <p:cNvSpPr/>
          <p:nvPr/>
        </p:nvSpPr>
        <p:spPr>
          <a:xfrm>
            <a:off x="1331640" y="332656"/>
            <a:ext cx="6048672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7030A0"/>
                </a:solidFill>
              </a:rPr>
              <a:t> NOT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4B8D5E25-3047-4F8B-9D83-8080FE178110}"/>
              </a:ext>
            </a:extLst>
          </p:cNvPr>
          <p:cNvSpPr/>
          <p:nvPr/>
        </p:nvSpPr>
        <p:spPr>
          <a:xfrm>
            <a:off x="755576" y="2708920"/>
            <a:ext cx="7272808" cy="28083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C00000"/>
                </a:solidFill>
              </a:rPr>
              <a:t>BENZETME UNSURLARININ HEPSİ BİR CÜMLEDE KULLANILMAYABİLİR. BAZEN ÜÇÜ BAZEN İKİSİ BAZEN DE BİRİ KULLANILIR.</a:t>
            </a:r>
          </a:p>
        </p:txBody>
      </p:sp>
    </p:spTree>
    <p:extLst>
      <p:ext uri="{BB962C8B-B14F-4D97-AF65-F5344CB8AC3E}">
        <p14:creationId xmlns:p14="http://schemas.microsoft.com/office/powerpoint/2010/main" val="30387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338D179-D30E-42F0-9A3B-15D163B76D82}"/>
              </a:ext>
            </a:extLst>
          </p:cNvPr>
          <p:cNvSpPr/>
          <p:nvPr/>
        </p:nvSpPr>
        <p:spPr>
          <a:xfrm>
            <a:off x="656168" y="260648"/>
            <a:ext cx="79482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dirty="0">
                <a:solidFill>
                  <a:srgbClr val="333333"/>
                </a:solidFill>
                <a:latin typeface="Arial" panose="020B0604020202020204" pitchFamily="34" charset="0"/>
              </a:rPr>
              <a:t>Hava cehennemi andırıyor.</a:t>
            </a:r>
            <a:endParaRPr lang="tr-TR" sz="4800" dirty="0"/>
          </a:p>
        </p:txBody>
      </p:sp>
      <p:pic>
        <p:nvPicPr>
          <p:cNvPr id="18434" name="Picture 2" descr="Ä°lgili resim">
            <a:extLst>
              <a:ext uri="{FF2B5EF4-FFF2-40B4-BE49-F238E27FC236}">
                <a16:creationId xmlns:a16="http://schemas.microsoft.com/office/drawing/2014/main" id="{2819BD88-510C-49D5-ADC5-BFB066D4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52192"/>
            <a:ext cx="624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BDDC579-0B35-4EA7-83A9-D7AA6400BDF4}"/>
              </a:ext>
            </a:extLst>
          </p:cNvPr>
          <p:cNvSpPr/>
          <p:nvPr/>
        </p:nvSpPr>
        <p:spPr>
          <a:xfrm>
            <a:off x="656168" y="1731313"/>
            <a:ext cx="180020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Benzeyen 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012202DD-0DE9-4B44-A50A-BE4FFF95FE4A}"/>
              </a:ext>
            </a:extLst>
          </p:cNvPr>
          <p:cNvSpPr/>
          <p:nvPr/>
        </p:nvSpPr>
        <p:spPr>
          <a:xfrm>
            <a:off x="3131840" y="1850448"/>
            <a:ext cx="180020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benzetilen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C7E4A387-0779-43DF-99F1-6AA2D747DDCC}"/>
              </a:ext>
            </a:extLst>
          </p:cNvPr>
          <p:cNvSpPr/>
          <p:nvPr/>
        </p:nvSpPr>
        <p:spPr>
          <a:xfrm>
            <a:off x="1259632" y="1091645"/>
            <a:ext cx="504056" cy="6396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C208868C-F96E-4633-863E-545CCFA5538B}"/>
              </a:ext>
            </a:extLst>
          </p:cNvPr>
          <p:cNvSpPr/>
          <p:nvPr/>
        </p:nvSpPr>
        <p:spPr>
          <a:xfrm>
            <a:off x="3879776" y="1210780"/>
            <a:ext cx="504056" cy="6396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Ã¶z sanatlarÄ± ile ilgili gÃ¶rsel sonucu">
            <a:extLst>
              <a:ext uri="{FF2B5EF4-FFF2-40B4-BE49-F238E27FC236}">
                <a16:creationId xmlns:a16="http://schemas.microsoft.com/office/drawing/2014/main" id="{C9EB988A-A02C-4F4D-B0D0-6BC51061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748464" cy="5405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250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slan ile ilgili gÃ¶rsel sonucu">
            <a:extLst>
              <a:ext uri="{FF2B5EF4-FFF2-40B4-BE49-F238E27FC236}">
                <a16:creationId xmlns:a16="http://schemas.microsoft.com/office/drawing/2014/main" id="{7A10B935-5667-4B05-B0F5-BE830EBC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" y="3134001"/>
            <a:ext cx="8207896" cy="41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D4AE7862-1C7B-43F0-A0AA-DADB67922925}"/>
              </a:ext>
            </a:extLst>
          </p:cNvPr>
          <p:cNvSpPr/>
          <p:nvPr/>
        </p:nvSpPr>
        <p:spPr>
          <a:xfrm>
            <a:off x="656168" y="260648"/>
            <a:ext cx="79482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dirty="0">
                <a:solidFill>
                  <a:srgbClr val="333333"/>
                </a:solidFill>
                <a:latin typeface="Arial" panose="020B0604020202020204" pitchFamily="34" charset="0"/>
              </a:rPr>
              <a:t>Aslanım benim.</a:t>
            </a:r>
            <a:endParaRPr lang="tr-TR" sz="4800" dirty="0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3D5F3F5-AD94-42C8-8C0C-AFF36210B323}"/>
              </a:ext>
            </a:extLst>
          </p:cNvPr>
          <p:cNvSpPr/>
          <p:nvPr/>
        </p:nvSpPr>
        <p:spPr>
          <a:xfrm>
            <a:off x="673081" y="1922642"/>
            <a:ext cx="1800200" cy="7078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Benzetilen</a:t>
            </a:r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566A4631-75D2-4CA4-A654-9B444867840F}"/>
              </a:ext>
            </a:extLst>
          </p:cNvPr>
          <p:cNvSpPr/>
          <p:nvPr/>
        </p:nvSpPr>
        <p:spPr>
          <a:xfrm>
            <a:off x="1403648" y="1152626"/>
            <a:ext cx="504056" cy="6396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04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Ä°lgili resim">
            <a:extLst>
              <a:ext uri="{FF2B5EF4-FFF2-40B4-BE49-F238E27FC236}">
                <a16:creationId xmlns:a16="http://schemas.microsoft.com/office/drawing/2014/main" id="{001B4470-12B3-4E55-AA1D-FBBE80AF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3751777" cy="25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BD7BE44C-3EB8-4BAA-B86E-784A3B691B25}"/>
              </a:ext>
            </a:extLst>
          </p:cNvPr>
          <p:cNvSpPr/>
          <p:nvPr/>
        </p:nvSpPr>
        <p:spPr>
          <a:xfrm>
            <a:off x="251520" y="332656"/>
            <a:ext cx="8568952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AŞAĞIDA VERİLEN RESİMLER ARASINDA BAĞLANTI KURARAK BEZNETME CÜMLELERİ SÖYLEYİNİZ.</a:t>
            </a:r>
          </a:p>
        </p:txBody>
      </p:sp>
      <p:pic>
        <p:nvPicPr>
          <p:cNvPr id="19460" name="Picture 4" descr="koÅan Ã§ocuk ile ilgili gÃ¶rsel sonucu">
            <a:extLst>
              <a:ext uri="{FF2B5EF4-FFF2-40B4-BE49-F238E27FC236}">
                <a16:creationId xmlns:a16="http://schemas.microsoft.com/office/drawing/2014/main" id="{621AEEC5-F38F-4C0C-9DF3-63E6BF92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847206" cy="34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6974BA86-4468-48C5-B390-4854946A9D90}"/>
              </a:ext>
            </a:extLst>
          </p:cNvPr>
          <p:cNvSpPr/>
          <p:nvPr/>
        </p:nvSpPr>
        <p:spPr>
          <a:xfrm>
            <a:off x="251520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002060"/>
                </a:solidFill>
              </a:rPr>
              <a:t>ÇOCUK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6098EDA0-A3F1-48D3-87AE-10F1700D2690}"/>
              </a:ext>
            </a:extLst>
          </p:cNvPr>
          <p:cNvSpPr/>
          <p:nvPr/>
        </p:nvSpPr>
        <p:spPr>
          <a:xfrm>
            <a:off x="4520229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002060"/>
                </a:solidFill>
              </a:rPr>
              <a:t>TAVŞAN</a:t>
            </a:r>
          </a:p>
        </p:txBody>
      </p:sp>
    </p:spTree>
    <p:extLst>
      <p:ext uri="{BB962C8B-B14F-4D97-AF65-F5344CB8AC3E}">
        <p14:creationId xmlns:p14="http://schemas.microsoft.com/office/powerpoint/2010/main" val="33775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ltÄ±n gibi saÃ§lar ile ilgili gÃ¶rsel sonucu">
            <a:extLst>
              <a:ext uri="{FF2B5EF4-FFF2-40B4-BE49-F238E27FC236}">
                <a16:creationId xmlns:a16="http://schemas.microsoft.com/office/drawing/2014/main" id="{B4E7C002-B343-425C-8CF2-4C0E1020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81" y="764704"/>
            <a:ext cx="369724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ltÄ±n ile ilgili gÃ¶rsel sonucu">
            <a:extLst>
              <a:ext uri="{FF2B5EF4-FFF2-40B4-BE49-F238E27FC236}">
                <a16:creationId xmlns:a16="http://schemas.microsoft.com/office/drawing/2014/main" id="{F1CFF2B3-7D8B-4F45-B1F8-D1561B9F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8" y="764704"/>
            <a:ext cx="369724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0D135EAD-E381-43E3-8D2C-B37F5734F5A7}"/>
              </a:ext>
            </a:extLst>
          </p:cNvPr>
          <p:cNvSpPr/>
          <p:nvPr/>
        </p:nvSpPr>
        <p:spPr>
          <a:xfrm>
            <a:off x="251520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ALTIN 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F8D58FF3-AC0B-407C-8D3C-FDA9B8E6DF5B}"/>
              </a:ext>
            </a:extLst>
          </p:cNvPr>
          <p:cNvSpPr/>
          <p:nvPr/>
        </p:nvSpPr>
        <p:spPr>
          <a:xfrm>
            <a:off x="4860032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SAÇ</a:t>
            </a:r>
          </a:p>
        </p:txBody>
      </p:sp>
    </p:spTree>
    <p:extLst>
      <p:ext uri="{BB962C8B-B14F-4D97-AF65-F5344CB8AC3E}">
        <p14:creationId xmlns:p14="http://schemas.microsoft.com/office/powerpoint/2010/main" val="15901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vi gÃ¶z ile ilgili gÃ¶rsel sonucu">
            <a:extLst>
              <a:ext uri="{FF2B5EF4-FFF2-40B4-BE49-F238E27FC236}">
                <a16:creationId xmlns:a16="http://schemas.microsoft.com/office/drawing/2014/main" id="{110A3A38-F515-4E46-923A-B5EBFAEB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6" y="1428676"/>
            <a:ext cx="40994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mavi deniz ile ilgili gÃ¶rsel sonucu">
            <a:extLst>
              <a:ext uri="{FF2B5EF4-FFF2-40B4-BE49-F238E27FC236}">
                <a16:creationId xmlns:a16="http://schemas.microsoft.com/office/drawing/2014/main" id="{E1B40086-DD1A-4365-867E-F99039722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28676"/>
            <a:ext cx="385800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D1A2775B-F014-4F48-BECD-87BDF7F42B71}"/>
              </a:ext>
            </a:extLst>
          </p:cNvPr>
          <p:cNvSpPr/>
          <p:nvPr/>
        </p:nvSpPr>
        <p:spPr>
          <a:xfrm>
            <a:off x="251520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DENİZ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B0728092-9D05-463B-88EE-2939BC492838}"/>
              </a:ext>
            </a:extLst>
          </p:cNvPr>
          <p:cNvSpPr/>
          <p:nvPr/>
        </p:nvSpPr>
        <p:spPr>
          <a:xfrm>
            <a:off x="5077400" y="5661248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GÖZ</a:t>
            </a:r>
          </a:p>
        </p:txBody>
      </p:sp>
    </p:spTree>
    <p:extLst>
      <p:ext uri="{BB962C8B-B14F-4D97-AF65-F5344CB8AC3E}">
        <p14:creationId xmlns:p14="http://schemas.microsoft.com/office/powerpoint/2010/main" val="11288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lma ile ilgili gÃ¶rsel sonucu">
            <a:extLst>
              <a:ext uri="{FF2B5EF4-FFF2-40B4-BE49-F238E27FC236}">
                <a16:creationId xmlns:a16="http://schemas.microsoft.com/office/drawing/2014/main" id="{72AE8173-1E02-46F5-A784-AFB84513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" y="1052736"/>
            <a:ext cx="3505572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kÄ±rmÄ±zÄ± yanak ile ilgili gÃ¶rsel sonucu">
            <a:extLst>
              <a:ext uri="{FF2B5EF4-FFF2-40B4-BE49-F238E27FC236}">
                <a16:creationId xmlns:a16="http://schemas.microsoft.com/office/drawing/2014/main" id="{53FEDCD7-F580-415C-A25D-249A0268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58664" cy="26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572076B1-698C-45E6-8CB3-19A412BB5D8B}"/>
              </a:ext>
            </a:extLst>
          </p:cNvPr>
          <p:cNvSpPr/>
          <p:nvPr/>
        </p:nvSpPr>
        <p:spPr>
          <a:xfrm>
            <a:off x="251520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ELMA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B0166F0D-4EFD-4E87-8FC2-229FC427D787}"/>
              </a:ext>
            </a:extLst>
          </p:cNvPr>
          <p:cNvSpPr/>
          <p:nvPr/>
        </p:nvSpPr>
        <p:spPr>
          <a:xfrm>
            <a:off x="5076056" y="5751619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YANAK</a:t>
            </a:r>
          </a:p>
        </p:txBody>
      </p:sp>
    </p:spTree>
    <p:extLst>
      <p:ext uri="{BB962C8B-B14F-4D97-AF65-F5344CB8AC3E}">
        <p14:creationId xmlns:p14="http://schemas.microsoft.com/office/powerpoint/2010/main" val="30125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utu ile ilgili gÃ¶rsel sonucu">
            <a:extLst>
              <a:ext uri="{FF2B5EF4-FFF2-40B4-BE49-F238E27FC236}">
                <a16:creationId xmlns:a16="http://schemas.microsoft.com/office/drawing/2014/main" id="{BE9AC2F2-B8CE-427C-ABBE-4215D26B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793604" cy="3793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580" name="Picture 4" descr="ev ile ilgili gÃ¶rsel sonucu">
            <a:extLst>
              <a:ext uri="{FF2B5EF4-FFF2-40B4-BE49-F238E27FC236}">
                <a16:creationId xmlns:a16="http://schemas.microsoft.com/office/drawing/2014/main" id="{9CF23BC8-E786-4462-ACD3-F360E941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924300" cy="2695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18DD2AFA-2069-427B-BF30-9EA696459262}"/>
              </a:ext>
            </a:extLst>
          </p:cNvPr>
          <p:cNvSpPr/>
          <p:nvPr/>
        </p:nvSpPr>
        <p:spPr>
          <a:xfrm>
            <a:off x="251520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KUTU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50888801-3746-473F-9FFD-83A44FB976EC}"/>
              </a:ext>
            </a:extLst>
          </p:cNvPr>
          <p:cNvSpPr/>
          <p:nvPr/>
        </p:nvSpPr>
        <p:spPr>
          <a:xfrm>
            <a:off x="5076056" y="5661248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EV</a:t>
            </a:r>
          </a:p>
        </p:txBody>
      </p:sp>
    </p:spTree>
    <p:extLst>
      <p:ext uri="{BB962C8B-B14F-4D97-AF65-F5344CB8AC3E}">
        <p14:creationId xmlns:p14="http://schemas.microsoft.com/office/powerpoint/2010/main" val="26681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eÃ§i ile ilgili gÃ¶rsel sonucu">
            <a:extLst>
              <a:ext uri="{FF2B5EF4-FFF2-40B4-BE49-F238E27FC236}">
                <a16:creationId xmlns:a16="http://schemas.microsoft.com/office/drawing/2014/main" id="{CF0912DC-73F0-477A-AD26-9B97AFBF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9888"/>
            <a:ext cx="3257444" cy="295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5604" name="Picture 4" descr="adam ile ilgili gÃ¶rsel sonucu">
            <a:extLst>
              <a:ext uri="{FF2B5EF4-FFF2-40B4-BE49-F238E27FC236}">
                <a16:creationId xmlns:a16="http://schemas.microsoft.com/office/drawing/2014/main" id="{90E09930-3D24-4601-893B-53CCDCE8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5711"/>
            <a:ext cx="3257444" cy="32574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077D648D-3603-4B67-961A-A10D2AA4AE83}"/>
              </a:ext>
            </a:extLst>
          </p:cNvPr>
          <p:cNvSpPr/>
          <p:nvPr/>
        </p:nvSpPr>
        <p:spPr>
          <a:xfrm>
            <a:off x="251520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ADAM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FC2E79E7-A364-43FE-B82E-096ABFA57639}"/>
              </a:ext>
            </a:extLst>
          </p:cNvPr>
          <p:cNvSpPr/>
          <p:nvPr/>
        </p:nvSpPr>
        <p:spPr>
          <a:xfrm>
            <a:off x="5220072" y="579493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KEÇİ</a:t>
            </a:r>
          </a:p>
        </p:txBody>
      </p:sp>
    </p:spTree>
    <p:extLst>
      <p:ext uri="{BB962C8B-B14F-4D97-AF65-F5344CB8AC3E}">
        <p14:creationId xmlns:p14="http://schemas.microsoft.com/office/powerpoint/2010/main" val="18087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ennet ile ilgili gÃ¶rsel sonucu">
            <a:extLst>
              <a:ext uri="{FF2B5EF4-FFF2-40B4-BE49-F238E27FC236}">
                <a16:creationId xmlns:a16="http://schemas.microsoft.com/office/drawing/2014/main" id="{AE9A4046-BF74-47D5-BC6B-FD6D5989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9" y="1268760"/>
            <a:ext cx="3942184" cy="29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ennet ile ilgili gÃ¶rsel sonucu">
            <a:extLst>
              <a:ext uri="{FF2B5EF4-FFF2-40B4-BE49-F238E27FC236}">
                <a16:creationId xmlns:a16="http://schemas.microsoft.com/office/drawing/2014/main" id="{75833951-1496-47E7-912A-1EE9867D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49" y="1055359"/>
            <a:ext cx="4139951" cy="31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76FC339E-46F6-41AB-B0C8-8898AF4F26E7}"/>
              </a:ext>
            </a:extLst>
          </p:cNvPr>
          <p:cNvSpPr/>
          <p:nvPr/>
        </p:nvSpPr>
        <p:spPr>
          <a:xfrm>
            <a:off x="251520" y="5821082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002060"/>
                </a:solidFill>
              </a:rPr>
              <a:t>CENNET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15EAB6B1-5DB9-4115-A324-655895D8DE9F}"/>
              </a:ext>
            </a:extLst>
          </p:cNvPr>
          <p:cNvSpPr/>
          <p:nvPr/>
        </p:nvSpPr>
        <p:spPr>
          <a:xfrm>
            <a:off x="5242705" y="5800576"/>
            <a:ext cx="313523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rgbClr val="002060"/>
                </a:solidFill>
              </a:rPr>
              <a:t>VATAN</a:t>
            </a:r>
          </a:p>
        </p:txBody>
      </p:sp>
    </p:spTree>
    <p:extLst>
      <p:ext uri="{BB962C8B-B14F-4D97-AF65-F5344CB8AC3E}">
        <p14:creationId xmlns:p14="http://schemas.microsoft.com/office/powerpoint/2010/main" val="42027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SLAN ile ilgili gÃ¶rsel sonucu">
            <a:extLst>
              <a:ext uri="{FF2B5EF4-FFF2-40B4-BE49-F238E27FC236}">
                <a16:creationId xmlns:a16="http://schemas.microsoft.com/office/drawing/2014/main" id="{6A399825-FF6E-4E71-A5EB-7F08FCC4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3791893" cy="36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EHMETÃÄ°K ile ilgili gÃ¶rsel sonucu">
            <a:extLst>
              <a:ext uri="{FF2B5EF4-FFF2-40B4-BE49-F238E27FC236}">
                <a16:creationId xmlns:a16="http://schemas.microsoft.com/office/drawing/2014/main" id="{B38A2450-A329-4E9E-A2EC-8348D63B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36" y="514411"/>
            <a:ext cx="379189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03F4C735-82DB-45AE-8DC0-E5ED25A76501}"/>
              </a:ext>
            </a:extLst>
          </p:cNvPr>
          <p:cNvSpPr/>
          <p:nvPr/>
        </p:nvSpPr>
        <p:spPr>
          <a:xfrm>
            <a:off x="326374" y="5157192"/>
            <a:ext cx="32403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ASLAN</a:t>
            </a:r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65655FE0-8C7B-4918-9BEB-30A21C44F73A}"/>
              </a:ext>
            </a:extLst>
          </p:cNvPr>
          <p:cNvSpPr/>
          <p:nvPr/>
        </p:nvSpPr>
        <p:spPr>
          <a:xfrm>
            <a:off x="4855402" y="5157192"/>
            <a:ext cx="3240360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C00000"/>
                </a:solidFill>
              </a:rPr>
              <a:t>MEHMETÇİK</a:t>
            </a:r>
          </a:p>
        </p:txBody>
      </p:sp>
    </p:spTree>
    <p:extLst>
      <p:ext uri="{BB962C8B-B14F-4D97-AF65-F5344CB8AC3E}">
        <p14:creationId xmlns:p14="http://schemas.microsoft.com/office/powerpoint/2010/main" val="5365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iÅileÅtirme ile ilgili gÃ¶rsel sonucu">
            <a:extLst>
              <a:ext uri="{FF2B5EF4-FFF2-40B4-BE49-F238E27FC236}">
                <a16:creationId xmlns:a16="http://schemas.microsoft.com/office/drawing/2014/main" id="{DEB39995-7FA3-445F-B969-8E26A0C8F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16" b="61228"/>
          <a:stretch/>
        </p:blipFill>
        <p:spPr bwMode="auto">
          <a:xfrm>
            <a:off x="1907704" y="188640"/>
            <a:ext cx="5948863" cy="15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BE5933C-2104-4474-8744-4D080A2D2656}"/>
              </a:ext>
            </a:extLst>
          </p:cNvPr>
          <p:cNvSpPr/>
          <p:nvPr/>
        </p:nvSpPr>
        <p:spPr>
          <a:xfrm>
            <a:off x="395536" y="2636913"/>
            <a:ext cx="81369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333333"/>
                </a:solidFill>
                <a:latin typeface="Arial" panose="020B0604020202020204" pitchFamily="34" charset="0"/>
              </a:rPr>
              <a:t>İnsana özgü niteliklerin, insan dışındaki varlıklara aktarılmasına </a:t>
            </a:r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</a:rPr>
              <a:t>kişileştirme</a:t>
            </a:r>
            <a:r>
              <a:rPr lang="tr-TR" sz="2400" dirty="0">
                <a:solidFill>
                  <a:srgbClr val="333333"/>
                </a:solidFill>
                <a:latin typeface="Arial" panose="020B0604020202020204" pitchFamily="34" charset="0"/>
              </a:rPr>
              <a:t> denir.</a:t>
            </a:r>
            <a:endParaRPr lang="tr-TR" sz="240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77E1E2A-D568-4607-9A62-0D058C7EEAB1}"/>
              </a:ext>
            </a:extLst>
          </p:cNvPr>
          <p:cNvSpPr/>
          <p:nvPr/>
        </p:nvSpPr>
        <p:spPr>
          <a:xfrm>
            <a:off x="395536" y="4581128"/>
            <a:ext cx="838842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333333"/>
                </a:solidFill>
                <a:latin typeface="Arial" panose="020B0604020202020204" pitchFamily="34" charset="0"/>
              </a:rPr>
              <a:t>Kişileştirmede insan dışındaki varlıklara ağlama, mutlu olma, üzülme, kızma gibi insana özgü nitelikler aktarılır.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754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artma ile ilgili gÃ¶rsel sonucu">
            <a:extLst>
              <a:ext uri="{FF2B5EF4-FFF2-40B4-BE49-F238E27FC236}">
                <a16:creationId xmlns:a16="http://schemas.microsoft.com/office/drawing/2014/main" id="{775E5804-2BF1-42A8-A9FE-4A201890E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30852" r="26375" b="33448"/>
          <a:stretch/>
        </p:blipFill>
        <p:spPr bwMode="auto">
          <a:xfrm>
            <a:off x="2483768" y="260648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EC6A21F2-5484-4C9B-997C-5CC1798BC97C}"/>
              </a:ext>
            </a:extLst>
          </p:cNvPr>
          <p:cNvSpPr/>
          <p:nvPr/>
        </p:nvSpPr>
        <p:spPr>
          <a:xfrm>
            <a:off x="125760" y="3397348"/>
            <a:ext cx="889248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C00000"/>
                </a:solidFill>
                <a:latin typeface="Segoe UI" panose="020B0502040204020203" pitchFamily="34" charset="0"/>
              </a:rPr>
              <a:t>Bir şeyin niteliklerini veya bir olayı olduğundan fazla büyüterek veya küçülterek anlatmaya </a:t>
            </a:r>
            <a:r>
              <a:rPr lang="tr-TR" sz="3200" b="1" dirty="0">
                <a:solidFill>
                  <a:srgbClr val="FFFF00"/>
                </a:solidFill>
                <a:latin typeface="Segoe UI" panose="020B0502040204020203" pitchFamily="34" charset="0"/>
              </a:rPr>
              <a:t>abartma</a:t>
            </a:r>
            <a:r>
              <a:rPr lang="tr-TR" sz="3200" dirty="0">
                <a:solidFill>
                  <a:srgbClr val="C00000"/>
                </a:solidFill>
                <a:latin typeface="Segoe UI" panose="020B0502040204020203" pitchFamily="34" charset="0"/>
              </a:rPr>
              <a:t> denir.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5B183ECB-1390-487C-A099-37AFE2E4813A}"/>
              </a:ext>
            </a:extLst>
          </p:cNvPr>
          <p:cNvSpPr/>
          <p:nvPr/>
        </p:nvSpPr>
        <p:spPr>
          <a:xfrm>
            <a:off x="313148" y="534420"/>
            <a:ext cx="52836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Bulutlar gözyaşı döktüler. </a:t>
            </a:r>
            <a:endParaRPr lang="tr-TR" sz="32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bulutlarÄ±n aÄlamasÄ± ile ilgili gÃ¶rsel sonucu">
            <a:extLst>
              <a:ext uri="{FF2B5EF4-FFF2-40B4-BE49-F238E27FC236}">
                <a16:creationId xmlns:a16="http://schemas.microsoft.com/office/drawing/2014/main" id="{75F4ED4A-AB10-461C-9F84-CF729A84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" y="1613432"/>
            <a:ext cx="4835216" cy="42195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676" name="Picture 4" descr="bulutlarÄ±n aÄlamasÄ± ile ilgili gÃ¶rsel sonucu">
            <a:extLst>
              <a:ext uri="{FF2B5EF4-FFF2-40B4-BE49-F238E27FC236}">
                <a16:creationId xmlns:a16="http://schemas.microsoft.com/office/drawing/2014/main" id="{80795B05-EEB3-42E4-BC23-556EC10A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76" y="865683"/>
            <a:ext cx="4133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B4BB682-2E09-44A3-ABC9-438FCC5B5E05}"/>
              </a:ext>
            </a:extLst>
          </p:cNvPr>
          <p:cNvSpPr/>
          <p:nvPr/>
        </p:nvSpPr>
        <p:spPr>
          <a:xfrm>
            <a:off x="93851" y="708520"/>
            <a:ext cx="89562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Güneş bulutların arasına çekilmiş uyuyordu.</a:t>
            </a:r>
            <a:endParaRPr lang="tr-TR" sz="32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698" name="Picture 2" descr="Ä°lgili resim">
            <a:extLst>
              <a:ext uri="{FF2B5EF4-FFF2-40B4-BE49-F238E27FC236}">
                <a16:creationId xmlns:a16="http://schemas.microsoft.com/office/drawing/2014/main" id="{5DE5F558-4DED-48F5-A14E-53FBC68A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532170" cy="48011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52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uÅlarÄ±n ÅarkÄ± sÃ¶ylemesi ile ilgili gÃ¶rsel sonucu">
            <a:extLst>
              <a:ext uri="{FF2B5EF4-FFF2-40B4-BE49-F238E27FC236}">
                <a16:creationId xmlns:a16="http://schemas.microsoft.com/office/drawing/2014/main" id="{BE19145E-A4AD-43CA-A211-CAC2F3129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98" y="1870670"/>
            <a:ext cx="6096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FA690EAF-5602-4DF0-88DC-EAF5FBA67AB2}"/>
              </a:ext>
            </a:extLst>
          </p:cNvPr>
          <p:cNvSpPr/>
          <p:nvPr/>
        </p:nvSpPr>
        <p:spPr>
          <a:xfrm>
            <a:off x="179512" y="548680"/>
            <a:ext cx="84625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</a:rPr>
              <a:t>Bir araya gelen kuşlar şarkı söylemeye başladı..</a:t>
            </a:r>
            <a:endParaRPr lang="tr-TR" sz="28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580D504-0D15-4202-BA88-92C028A5467B}"/>
              </a:ext>
            </a:extLst>
          </p:cNvPr>
          <p:cNvSpPr/>
          <p:nvPr/>
        </p:nvSpPr>
        <p:spPr>
          <a:xfrm>
            <a:off x="1054851" y="764704"/>
            <a:ext cx="703429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</a:rPr>
              <a:t>Dinmiş denizin şarkısı, rüzgâr uyumakta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rÃ¼zgar Ã§izimi ile ilgili gÃ¶rsel sonucu">
            <a:extLst>
              <a:ext uri="{FF2B5EF4-FFF2-40B4-BE49-F238E27FC236}">
                <a16:creationId xmlns:a16="http://schemas.microsoft.com/office/drawing/2014/main" id="{580D2EE6-4459-484B-AB89-5A2CD6E1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asta aÄaÃ§ ile ilgili gÃ¶rsel sonucu">
            <a:extLst>
              <a:ext uri="{FF2B5EF4-FFF2-40B4-BE49-F238E27FC236}">
                <a16:creationId xmlns:a16="http://schemas.microsoft.com/office/drawing/2014/main" id="{10D5ACD1-FD9E-453D-82A0-635C8A40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40290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ED5E6941-2BDE-4079-BD3B-2A9FABA2CAE3}"/>
              </a:ext>
            </a:extLst>
          </p:cNvPr>
          <p:cNvSpPr/>
          <p:nvPr/>
        </p:nvSpPr>
        <p:spPr>
          <a:xfrm>
            <a:off x="761471" y="548680"/>
            <a:ext cx="835677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Hasta ağaç her gün biraz daha kuruyordu.</a:t>
            </a:r>
            <a:endParaRPr lang="tr-T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onuÅturma ile ilgili gÃ¶rsel sonucu">
            <a:extLst>
              <a:ext uri="{FF2B5EF4-FFF2-40B4-BE49-F238E27FC236}">
                <a16:creationId xmlns:a16="http://schemas.microsoft.com/office/drawing/2014/main" id="{84243EBE-C031-4BFE-8E3A-E8735ED97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0"/>
          <a:stretch/>
        </p:blipFill>
        <p:spPr bwMode="auto">
          <a:xfrm>
            <a:off x="0" y="27384"/>
            <a:ext cx="91440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3E4C483-EED9-4DB9-887E-2A39AC0F32D3}"/>
              </a:ext>
            </a:extLst>
          </p:cNvPr>
          <p:cNvSpPr/>
          <p:nvPr/>
        </p:nvSpPr>
        <p:spPr>
          <a:xfrm>
            <a:off x="611560" y="2132856"/>
            <a:ext cx="748883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Segoe UI" panose="020B0502040204020203" pitchFamily="34" charset="0"/>
              </a:rPr>
              <a:t>İnsan dışındaki varlıkları konuşturma, onların ağzından söz söyleme sanatına intak(konuşturma) denir.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7B3EFE16-8672-4E35-88AF-483C45BBA57A}"/>
              </a:ext>
            </a:extLst>
          </p:cNvPr>
          <p:cNvSpPr/>
          <p:nvPr/>
        </p:nvSpPr>
        <p:spPr>
          <a:xfrm>
            <a:off x="611560" y="4437112"/>
            <a:ext cx="7056784" cy="11967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Bu sanat genelde fabllarda animasyon filmlerinde kullanılır.</a:t>
            </a:r>
          </a:p>
        </p:txBody>
      </p:sp>
    </p:spTree>
    <p:extLst>
      <p:ext uri="{BB962C8B-B14F-4D97-AF65-F5344CB8AC3E}">
        <p14:creationId xmlns:p14="http://schemas.microsoft.com/office/powerpoint/2010/main" val="35031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onuÅturma ile ilgili gÃ¶rsel sonucu">
            <a:extLst>
              <a:ext uri="{FF2B5EF4-FFF2-40B4-BE49-F238E27FC236}">
                <a16:creationId xmlns:a16="http://schemas.microsoft.com/office/drawing/2014/main" id="{125DB5BE-9DC1-46F6-B37A-63E36BE68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6300" r="-1575" b="18101"/>
          <a:stretch/>
        </p:blipFill>
        <p:spPr bwMode="auto">
          <a:xfrm>
            <a:off x="889000" y="908720"/>
            <a:ext cx="7366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44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Ä°lgili resim">
            <a:extLst>
              <a:ext uri="{FF2B5EF4-FFF2-40B4-BE49-F238E27FC236}">
                <a16:creationId xmlns:a16="http://schemas.microsoft.com/office/drawing/2014/main" id="{8638CDAF-B476-4784-82BB-E9E1E9CEF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22439"/>
          <a:stretch/>
        </p:blipFill>
        <p:spPr bwMode="auto">
          <a:xfrm>
            <a:off x="1619672" y="600075"/>
            <a:ext cx="5544616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66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Ä°lgili resim">
            <a:extLst>
              <a:ext uri="{FF2B5EF4-FFF2-40B4-BE49-F238E27FC236}">
                <a16:creationId xmlns:a16="http://schemas.microsoft.com/office/drawing/2014/main" id="{807690C9-805F-43B4-98D0-2B48C9EB3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/>
          <a:stretch/>
        </p:blipFill>
        <p:spPr bwMode="auto">
          <a:xfrm>
            <a:off x="2555776" y="188640"/>
            <a:ext cx="4358508" cy="69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39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onuÅturma ile ilgili gÃ¶rsel sonucu">
            <a:extLst>
              <a:ext uri="{FF2B5EF4-FFF2-40B4-BE49-F238E27FC236}">
                <a16:creationId xmlns:a16="http://schemas.microsoft.com/office/drawing/2014/main" id="{84B55AF2-CF7B-48EC-A42C-E8699BD49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"/>
          <a:stretch/>
        </p:blipFill>
        <p:spPr bwMode="auto">
          <a:xfrm>
            <a:off x="395536" y="692696"/>
            <a:ext cx="739829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8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00811CB-766A-4D4B-B06A-C9E48A1583CA}"/>
              </a:ext>
            </a:extLst>
          </p:cNvPr>
          <p:cNvSpPr/>
          <p:nvPr/>
        </p:nvSpPr>
        <p:spPr>
          <a:xfrm>
            <a:off x="594787" y="692696"/>
            <a:ext cx="79544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</a:rPr>
              <a:t>Onu  görünce dünyalar benim olmuştu.</a:t>
            </a:r>
            <a:endParaRPr lang="tr-TR" sz="32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dÃ¼nya ile ilgili gÃ¶rsel sonucu">
            <a:extLst>
              <a:ext uri="{FF2B5EF4-FFF2-40B4-BE49-F238E27FC236}">
                <a16:creationId xmlns:a16="http://schemas.microsoft.com/office/drawing/2014/main" id="{95BBEE87-B2AB-496F-B3EA-87BFFD66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1" y="2204864"/>
            <a:ext cx="70008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konuÅturma ile ilgili gÃ¶rsel sonucu">
            <a:extLst>
              <a:ext uri="{FF2B5EF4-FFF2-40B4-BE49-F238E27FC236}">
                <a16:creationId xmlns:a16="http://schemas.microsoft.com/office/drawing/2014/main" id="{CC0142CA-DEA1-46BA-8E82-DB57686A5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06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nimasyon filmleri ile ilgili gÃ¶rsel sonucu">
            <a:extLst>
              <a:ext uri="{FF2B5EF4-FFF2-40B4-BE49-F238E27FC236}">
                <a16:creationId xmlns:a16="http://schemas.microsoft.com/office/drawing/2014/main" id="{87C7CC76-A022-4762-9C16-4AACD51E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42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rabalar animasyon ile ilgili gÃ¶rsel sonucu">
            <a:extLst>
              <a:ext uri="{FF2B5EF4-FFF2-40B4-BE49-F238E27FC236}">
                <a16:creationId xmlns:a16="http://schemas.microsoft.com/office/drawing/2014/main" id="{C56B43E8-D8FB-4588-9A39-9B5F93B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620688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uÃ§aklar  animasyon ile ilgili gÃ¶rsel sonucu">
            <a:extLst>
              <a:ext uri="{FF2B5EF4-FFF2-40B4-BE49-F238E27FC236}">
                <a16:creationId xmlns:a16="http://schemas.microsoft.com/office/drawing/2014/main" id="{F5FF628C-3200-4EFC-B77E-4693420E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41454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47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uz devri  animasyon ile ilgili gÃ¶rsel sonucu">
            <a:extLst>
              <a:ext uri="{FF2B5EF4-FFF2-40B4-BE49-F238E27FC236}">
                <a16:creationId xmlns:a16="http://schemas.microsoft.com/office/drawing/2014/main" id="{CE821B74-8005-4D0C-A1F9-24F5B8E9E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572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1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oyuncak hikayesi animasyon ile ilgili gÃ¶rsel sonucu">
            <a:extLst>
              <a:ext uri="{FF2B5EF4-FFF2-40B4-BE49-F238E27FC236}">
                <a16:creationId xmlns:a16="http://schemas.microsoft.com/office/drawing/2014/main" id="{631403C7-C29F-4B39-B8D8-667C812A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7607"/>
            <a:ext cx="4432126" cy="590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91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lvin ve arkadaÅlarÄ±  animasyon ile ilgili gÃ¶rsel sonucu">
            <a:extLst>
              <a:ext uri="{FF2B5EF4-FFF2-40B4-BE49-F238E27FC236}">
                <a16:creationId xmlns:a16="http://schemas.microsoft.com/office/drawing/2014/main" id="{9608AA52-DBCA-4E4F-B837-24BF8B10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4323140" cy="61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34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yÄ±   animasyon ile ilgili gÃ¶rsel sonucu">
            <a:extLst>
              <a:ext uri="{FF2B5EF4-FFF2-40B4-BE49-F238E27FC236}">
                <a16:creationId xmlns:a16="http://schemas.microsoft.com/office/drawing/2014/main" id="{29B23CF1-18AA-4ACE-A261-4131B0A4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1999"/>
            <a:ext cx="3955132" cy="56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99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edi  animasyon ile ilgili gÃ¶rsel sonucu">
            <a:extLst>
              <a:ext uri="{FF2B5EF4-FFF2-40B4-BE49-F238E27FC236}">
                <a16:creationId xmlns:a16="http://schemas.microsoft.com/office/drawing/2014/main" id="{017B372F-4B87-439F-92C2-A9D05C3F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5" y="692696"/>
            <a:ext cx="5368925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42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hrek   animasyon ile ilgili gÃ¶rsel sonucu">
            <a:extLst>
              <a:ext uri="{FF2B5EF4-FFF2-40B4-BE49-F238E27FC236}">
                <a16:creationId xmlns:a16="http://schemas.microsoft.com/office/drawing/2014/main" id="{50D5DDF3-3334-467E-BF6D-329B72D2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1" y="692696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6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843D2AB-E53A-473A-B056-9426D7627606}"/>
              </a:ext>
            </a:extLst>
          </p:cNvPr>
          <p:cNvSpPr/>
          <p:nvPr/>
        </p:nvSpPr>
        <p:spPr>
          <a:xfrm>
            <a:off x="1405268" y="476672"/>
            <a:ext cx="568617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4400" b="1" dirty="0">
                <a:solidFill>
                  <a:srgbClr val="C00000"/>
                </a:solidFill>
                <a:latin typeface="Arial" panose="020B0604020202020204" pitchFamily="34" charset="0"/>
              </a:rPr>
              <a:t>Gözyaşları sel oldu.</a:t>
            </a:r>
            <a:endParaRPr lang="tr-TR" sz="44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Ã§ok aÄlamak ile ilgili gÃ¶rsel sonucu">
            <a:extLst>
              <a:ext uri="{FF2B5EF4-FFF2-40B4-BE49-F238E27FC236}">
                <a16:creationId xmlns:a16="http://schemas.microsoft.com/office/drawing/2014/main" id="{C2E8C8E9-EEA7-42AA-8DCB-8ACCC853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265476" cy="4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Ä gibi bulaÅÄ±k ile ilgili gÃ¶rsel sonucu">
            <a:extLst>
              <a:ext uri="{FF2B5EF4-FFF2-40B4-BE49-F238E27FC236}">
                <a16:creationId xmlns:a16="http://schemas.microsoft.com/office/drawing/2014/main" id="{8C55397F-C209-40A7-9E67-BACAA739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DE7FD4D-BBAE-4CB0-9390-49B80B7FD474}"/>
              </a:ext>
            </a:extLst>
          </p:cNvPr>
          <p:cNvSpPr/>
          <p:nvPr/>
        </p:nvSpPr>
        <p:spPr>
          <a:xfrm>
            <a:off x="647564" y="404664"/>
            <a:ext cx="78488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</a:rPr>
              <a:t>Lokantadaki bulaşıklar dağ gibi birikmişti.</a:t>
            </a:r>
            <a:endParaRPr lang="tr-TR" sz="2800" b="1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9BC4A00-D7F4-41E8-99F2-5C9651D5B977}"/>
              </a:ext>
            </a:extLst>
          </p:cNvPr>
          <p:cNvSpPr/>
          <p:nvPr/>
        </p:nvSpPr>
        <p:spPr>
          <a:xfrm>
            <a:off x="488189" y="692696"/>
            <a:ext cx="816762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</a:rPr>
              <a:t>Korkudan</a:t>
            </a:r>
            <a:r>
              <a:rPr lang="tr-TR" sz="3600" b="1" dirty="0">
                <a:solidFill>
                  <a:srgbClr val="C00000"/>
                </a:solidFill>
                <a:latin typeface="Arial" panose="020B0604020202020204" pitchFamily="34" charset="0"/>
              </a:rPr>
              <a:t> gözleri fal taşı gibi açıldı.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gÃ¶zleri fal taÅÄ± gibi aÃ§Ä±lmak ile ilgili gÃ¶rsel sonucu">
            <a:extLst>
              <a:ext uri="{FF2B5EF4-FFF2-40B4-BE49-F238E27FC236}">
                <a16:creationId xmlns:a16="http://schemas.microsoft.com/office/drawing/2014/main" id="{F5BF2E1D-2398-4822-BB17-87BFF6EA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7625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5277A7A-CF31-4D7A-848A-68A75E719D0E}"/>
              </a:ext>
            </a:extLst>
          </p:cNvPr>
          <p:cNvSpPr/>
          <p:nvPr/>
        </p:nvSpPr>
        <p:spPr>
          <a:xfrm>
            <a:off x="1609276" y="476672"/>
            <a:ext cx="65455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Arial" panose="020B0604020202020204" pitchFamily="34" charset="0"/>
              </a:rPr>
              <a:t>Çocuk ateşler içinde yanıyor.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ateÅler iÃ§inde yatmak ile ilgili gÃ¶rsel sonucu">
            <a:extLst>
              <a:ext uri="{FF2B5EF4-FFF2-40B4-BE49-F238E27FC236}">
                <a16:creationId xmlns:a16="http://schemas.microsoft.com/office/drawing/2014/main" id="{12835391-1A40-4A1A-B1F2-0B8C672B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0" y="1844824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447F6E3-D96B-4598-9B40-AE6D6DE32D0B}"/>
              </a:ext>
            </a:extLst>
          </p:cNvPr>
          <p:cNvSpPr/>
          <p:nvPr/>
        </p:nvSpPr>
        <p:spPr>
          <a:xfrm>
            <a:off x="179512" y="476672"/>
            <a:ext cx="86409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</a:rPr>
              <a:t>Doğum gününde dağ kadar pasta yaptırmış.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Ã§ok bÃ¼yÃ¼k pasta ile ilgili gÃ¶rsel sonucu">
            <a:extLst>
              <a:ext uri="{FF2B5EF4-FFF2-40B4-BE49-F238E27FC236}">
                <a16:creationId xmlns:a16="http://schemas.microsoft.com/office/drawing/2014/main" id="{3628491A-52C6-49A5-81A6-52E0E832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6702"/>
            <a:ext cx="6646168" cy="49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215</Words>
  <Application>Microsoft Office PowerPoint</Application>
  <PresentationFormat>Ekran Gösterisi (4:3)</PresentationFormat>
  <Paragraphs>44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3" baseType="lpstr">
      <vt:lpstr>Arial</vt:lpstr>
      <vt:lpstr>Calibri</vt:lpstr>
      <vt:lpstr>Segoe UI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11</cp:revision>
  <dcterms:created xsi:type="dcterms:W3CDTF">2018-10-03T22:05:52Z</dcterms:created>
  <dcterms:modified xsi:type="dcterms:W3CDTF">2018-10-31T21:14:10Z</dcterms:modified>
</cp:coreProperties>
</file>