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68" r:id="rId3"/>
    <p:sldId id="259" r:id="rId4"/>
    <p:sldId id="269" r:id="rId5"/>
    <p:sldId id="270" r:id="rId6"/>
    <p:sldId id="271" r:id="rId7"/>
    <p:sldId id="272" r:id="rId8"/>
    <p:sldId id="260" r:id="rId9"/>
    <p:sldId id="261" r:id="rId10"/>
    <p:sldId id="262" r:id="rId11"/>
    <p:sldId id="285" r:id="rId12"/>
    <p:sldId id="273" r:id="rId13"/>
    <p:sldId id="274" r:id="rId14"/>
    <p:sldId id="275" r:id="rId15"/>
    <p:sldId id="287" r:id="rId16"/>
    <p:sldId id="263" r:id="rId17"/>
    <p:sldId id="264" r:id="rId18"/>
    <p:sldId id="286" r:id="rId19"/>
    <p:sldId id="276" r:id="rId20"/>
    <p:sldId id="277" r:id="rId21"/>
    <p:sldId id="278" r:id="rId22"/>
    <p:sldId id="279" r:id="rId23"/>
    <p:sldId id="280" r:id="rId24"/>
    <p:sldId id="265" r:id="rId25"/>
    <p:sldId id="266" r:id="rId26"/>
    <p:sldId id="281" r:id="rId27"/>
    <p:sldId id="282" r:id="rId28"/>
    <p:sldId id="283" r:id="rId29"/>
    <p:sldId id="284" r:id="rId30"/>
    <p:sldId id="267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1EDBD-A529-4C38-9528-4001BB36B43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A9D87-6EE9-4467-965A-82CDE2442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96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www.egitimhane.com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A9D87-6EE9-4467-965A-82CDE2442930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97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FİİLİMSİLER ( Eylemsiler)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tr-TR" sz="4000" dirty="0"/>
              <a:t>Fiillere belli ekler getirilerek elde edilen</a:t>
            </a:r>
            <a:r>
              <a:rPr lang="tr-TR" sz="4000" dirty="0">
                <a:solidFill>
                  <a:srgbClr val="FF0000"/>
                </a:solidFill>
              </a:rPr>
              <a:t> isim, sıfat</a:t>
            </a:r>
            <a:r>
              <a:rPr lang="tr-TR" sz="4000" dirty="0"/>
              <a:t> ve</a:t>
            </a:r>
            <a:r>
              <a:rPr lang="tr-TR" sz="4000" dirty="0">
                <a:solidFill>
                  <a:srgbClr val="FF0000"/>
                </a:solidFill>
              </a:rPr>
              <a:t> zarf </a:t>
            </a:r>
            <a:r>
              <a:rPr lang="tr-TR" sz="4000" dirty="0"/>
              <a:t>görevindeki sözcüklerdir.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Örnekler: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Onunla </a:t>
            </a:r>
            <a:r>
              <a:rPr lang="tr-TR" sz="2800" u="sng" dirty="0"/>
              <a:t>tanış</a:t>
            </a:r>
            <a:r>
              <a:rPr lang="tr-TR" sz="2800" b="1" u="sng" dirty="0">
                <a:solidFill>
                  <a:srgbClr val="FF0000"/>
                </a:solidFill>
              </a:rPr>
              <a:t>ma</a:t>
            </a:r>
            <a:r>
              <a:rPr lang="tr-TR" sz="2800" u="sng" dirty="0"/>
              <a:t>yı</a:t>
            </a:r>
            <a:r>
              <a:rPr lang="tr-TR" sz="2800" dirty="0"/>
              <a:t> ben de istiyorum.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» Şiir </a:t>
            </a:r>
            <a:r>
              <a:rPr lang="tr-TR" sz="2800" u="sng" dirty="0"/>
              <a:t>okuy</a:t>
            </a:r>
            <a:r>
              <a:rPr lang="tr-TR" sz="2800" b="1" u="sng" dirty="0">
                <a:solidFill>
                  <a:srgbClr val="FF0000"/>
                </a:solidFill>
              </a:rPr>
              <a:t>uş</a:t>
            </a:r>
            <a:r>
              <a:rPr lang="tr-TR" sz="2800" u="sng" dirty="0"/>
              <a:t>una</a:t>
            </a:r>
            <a:r>
              <a:rPr lang="tr-TR" sz="2800" dirty="0"/>
              <a:t> herkes hayran kaldı.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» Balık </a:t>
            </a:r>
            <a:r>
              <a:rPr lang="tr-TR" sz="2800" u="sng" dirty="0"/>
              <a:t>tut</a:t>
            </a:r>
            <a:r>
              <a:rPr lang="tr-TR" sz="2800" b="1" u="sng" dirty="0">
                <a:solidFill>
                  <a:srgbClr val="FF0000"/>
                </a:solidFill>
              </a:rPr>
              <a:t>mak</a:t>
            </a:r>
            <a:r>
              <a:rPr lang="tr-TR" sz="2800" dirty="0"/>
              <a:t> bir yetenek işidir.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» Evin her tarafını güzelce </a:t>
            </a:r>
            <a:r>
              <a:rPr lang="tr-TR" sz="2800" u="sng" dirty="0"/>
              <a:t>temizle</a:t>
            </a:r>
            <a:r>
              <a:rPr lang="tr-TR" sz="2800" b="1" u="sng" dirty="0">
                <a:solidFill>
                  <a:srgbClr val="FF0000"/>
                </a:solidFill>
              </a:rPr>
              <a:t>me</a:t>
            </a:r>
            <a:r>
              <a:rPr lang="tr-TR" sz="2800" u="sng" dirty="0"/>
              <a:t>nizi</a:t>
            </a:r>
            <a:r>
              <a:rPr lang="tr-TR" sz="2800" dirty="0"/>
              <a:t> istiyorum.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D8CAD4-F731-47F9-93FA-3A79AB265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B0F105-1E6A-4632-96A1-6D19A2FFC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İsim fiil ekleri</a:t>
            </a:r>
            <a:r>
              <a:rPr lang="tr-TR" sz="3600" dirty="0"/>
              <a:t>, cümlenin sonunda bulunarak </a:t>
            </a:r>
            <a:r>
              <a:rPr lang="tr-TR" sz="3600" dirty="0">
                <a:solidFill>
                  <a:srgbClr val="FF0000"/>
                </a:solidFill>
              </a:rPr>
              <a:t>yüklem</a:t>
            </a:r>
            <a:r>
              <a:rPr lang="tr-TR" sz="3600" dirty="0"/>
              <a:t> </a:t>
            </a:r>
            <a:r>
              <a:rPr lang="tr-TR" sz="3600" dirty="0">
                <a:solidFill>
                  <a:srgbClr val="FF0000"/>
                </a:solidFill>
              </a:rPr>
              <a:t>olabilirler.</a:t>
            </a:r>
          </a:p>
          <a:p>
            <a:pPr marL="0" indent="0">
              <a:buNone/>
            </a:pPr>
            <a:r>
              <a:rPr lang="tr-TR" sz="3600" u="sng" dirty="0"/>
              <a:t>Örnek</a:t>
            </a:r>
            <a:r>
              <a:rPr lang="tr-TR" sz="3600" dirty="0"/>
              <a:t>: </a:t>
            </a:r>
          </a:p>
          <a:p>
            <a:pPr marL="0" indent="0">
              <a:buNone/>
            </a:pPr>
            <a:r>
              <a:rPr lang="tr-TR" sz="3600" dirty="0"/>
              <a:t>Ondan tek beklediğim </a:t>
            </a:r>
            <a:r>
              <a:rPr lang="tr-TR" sz="3600" u="sng" dirty="0"/>
              <a:t>sevil</a:t>
            </a:r>
            <a:r>
              <a:rPr lang="tr-TR" sz="3600" u="sng" dirty="0">
                <a:solidFill>
                  <a:srgbClr val="FF0000"/>
                </a:solidFill>
              </a:rPr>
              <a:t>mek</a:t>
            </a:r>
            <a:r>
              <a:rPr lang="tr-TR" sz="3600" u="sng" dirty="0"/>
              <a:t>tir</a:t>
            </a:r>
            <a:r>
              <a:rPr lang="tr-TR" sz="3600" dirty="0"/>
              <a:t>.</a:t>
            </a:r>
          </a:p>
          <a:p>
            <a:pPr marL="0" indent="0">
              <a:buNone/>
            </a:pPr>
            <a:r>
              <a:rPr lang="tr-TR" sz="3600" dirty="0"/>
              <a:t>En sevdiğim şey </a:t>
            </a:r>
            <a:r>
              <a:rPr lang="tr-TR" sz="3600" u="sng" dirty="0"/>
              <a:t>uyu</a:t>
            </a:r>
            <a:r>
              <a:rPr lang="tr-TR" sz="3600" u="sng" dirty="0">
                <a:solidFill>
                  <a:srgbClr val="FF0000"/>
                </a:solidFill>
              </a:rPr>
              <a:t>mak</a:t>
            </a:r>
            <a:r>
              <a:rPr lang="tr-TR" sz="3600" u="sng" dirty="0"/>
              <a:t>tır.</a:t>
            </a:r>
          </a:p>
          <a:p>
            <a:pPr marL="0" indent="0">
              <a:buNone/>
            </a:pPr>
            <a:r>
              <a:rPr lang="tr-TR" sz="3600" dirty="0"/>
              <a:t>En sevdiğim spor, </a:t>
            </a:r>
            <a:r>
              <a:rPr lang="tr-TR" sz="3600" u="sng" dirty="0"/>
              <a:t>yüz</a:t>
            </a:r>
            <a:r>
              <a:rPr lang="tr-TR" sz="3600" u="sng" dirty="0">
                <a:solidFill>
                  <a:srgbClr val="FF0000"/>
                </a:solidFill>
              </a:rPr>
              <a:t>me</a:t>
            </a:r>
            <a:r>
              <a:rPr lang="tr-TR" sz="3600" u="sng" dirty="0"/>
              <a:t>dir</a:t>
            </a:r>
            <a:r>
              <a:rPr lang="tr-T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0083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7ADD67-8E72-48B7-A7E7-88D024E6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6CD654-B057-4670-9598-869605364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tr-TR" b="1" u="sng" dirty="0">
                <a:solidFill>
                  <a:srgbClr val="FF0000"/>
                </a:solidFill>
              </a:rPr>
              <a:t>DİKKAT! </a:t>
            </a:r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tr-TR" dirty="0" err="1">
                <a:solidFill>
                  <a:srgbClr val="FF0000"/>
                </a:solidFill>
              </a:rPr>
              <a:t>ma</a:t>
            </a:r>
            <a:r>
              <a:rPr lang="tr-TR" dirty="0">
                <a:solidFill>
                  <a:srgbClr val="FF0000"/>
                </a:solidFill>
              </a:rPr>
              <a:t> -me </a:t>
            </a:r>
            <a:r>
              <a:rPr lang="tr-TR" dirty="0"/>
              <a:t>eki hem </a:t>
            </a:r>
            <a:r>
              <a:rPr lang="tr-TR" dirty="0">
                <a:solidFill>
                  <a:srgbClr val="FF0000"/>
                </a:solidFill>
              </a:rPr>
              <a:t>olumsuzluk ekidir </a:t>
            </a:r>
            <a:r>
              <a:rPr lang="tr-TR" dirty="0"/>
              <a:t>hem de </a:t>
            </a:r>
            <a:r>
              <a:rPr lang="tr-TR" dirty="0">
                <a:solidFill>
                  <a:srgbClr val="FF0000"/>
                </a:solidFill>
              </a:rPr>
              <a:t>isim fiil ekidir.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tr-TR" dirty="0" err="1">
                <a:solidFill>
                  <a:srgbClr val="FF0000"/>
                </a:solidFill>
              </a:rPr>
              <a:t>ma</a:t>
            </a:r>
            <a:r>
              <a:rPr lang="tr-TR" dirty="0">
                <a:solidFill>
                  <a:srgbClr val="FF0000"/>
                </a:solidFill>
              </a:rPr>
              <a:t> -me </a:t>
            </a:r>
            <a:r>
              <a:rPr lang="tr-TR" dirty="0"/>
              <a:t>bir fiilin </a:t>
            </a:r>
            <a:r>
              <a:rPr lang="tr-TR" dirty="0">
                <a:solidFill>
                  <a:srgbClr val="FF0000"/>
                </a:solidFill>
              </a:rPr>
              <a:t>yapılmaması</a:t>
            </a:r>
            <a:r>
              <a:rPr lang="tr-TR" dirty="0"/>
              <a:t> gerektiğini belirtiyorsa </a:t>
            </a:r>
            <a:r>
              <a:rPr lang="tr-TR" dirty="0">
                <a:solidFill>
                  <a:srgbClr val="FF0000"/>
                </a:solidFill>
              </a:rPr>
              <a:t>olumsuzluk</a:t>
            </a:r>
            <a:r>
              <a:rPr lang="tr-TR" dirty="0"/>
              <a:t> ekidir.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Örnek</a:t>
            </a:r>
            <a:r>
              <a:rPr lang="tr-TR" dirty="0"/>
              <a:t>: O kitabı sakın oku</a:t>
            </a:r>
            <a:r>
              <a:rPr lang="tr-TR" dirty="0">
                <a:solidFill>
                  <a:srgbClr val="0070C0"/>
                </a:solidFill>
              </a:rPr>
              <a:t>ma.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(Olumsuzluk ekidir)</a:t>
            </a:r>
          </a:p>
          <a:p>
            <a:pPr marL="0" indent="0">
              <a:buNone/>
            </a:pPr>
            <a:r>
              <a:rPr lang="tr-TR" dirty="0"/>
              <a:t>Deniz’e oku</a:t>
            </a:r>
            <a:r>
              <a:rPr lang="tr-TR" dirty="0">
                <a:solidFill>
                  <a:srgbClr val="FF0000"/>
                </a:solidFill>
              </a:rPr>
              <a:t>ma</a:t>
            </a:r>
            <a:r>
              <a:rPr lang="tr-TR" dirty="0"/>
              <a:t> kitabı aldım. </a:t>
            </a:r>
            <a:r>
              <a:rPr lang="tr-TR" dirty="0">
                <a:solidFill>
                  <a:srgbClr val="FF0000"/>
                </a:solidFill>
              </a:rPr>
              <a:t>(Fiilimsidir)</a:t>
            </a:r>
          </a:p>
        </p:txBody>
      </p:sp>
    </p:spTree>
    <p:extLst>
      <p:ext uri="{BB962C8B-B14F-4D97-AF65-F5344CB8AC3E}">
        <p14:creationId xmlns:p14="http://schemas.microsoft.com/office/powerpoint/2010/main" val="1865722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0B6A5-9CC6-497B-B25F-99E5C00E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47CA1E-894D-40C1-BEE3-0586783BD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637112"/>
          </a:xfrm>
        </p:spPr>
        <p:txBody>
          <a:bodyPr/>
          <a:lstStyle/>
          <a:p>
            <a:r>
              <a:rPr lang="tr-TR" b="1" u="sng" dirty="0">
                <a:solidFill>
                  <a:srgbClr val="FF0000"/>
                </a:solidFill>
              </a:rPr>
              <a:t>DİKKAT!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/>
              <a:t>İsim fiil eki alan sözcükler </a:t>
            </a:r>
            <a:r>
              <a:rPr lang="tr-TR" dirty="0">
                <a:solidFill>
                  <a:srgbClr val="FF0000"/>
                </a:solidFill>
              </a:rPr>
              <a:t>kalıcı bir varlığın adı olurlarsa </a:t>
            </a:r>
            <a:r>
              <a:rPr lang="tr-TR" dirty="0"/>
              <a:t>fiilimsi değil </a:t>
            </a:r>
            <a:r>
              <a:rPr lang="tr-TR" dirty="0">
                <a:solidFill>
                  <a:srgbClr val="FF0000"/>
                </a:solidFill>
              </a:rPr>
              <a:t>isim olurlar.</a:t>
            </a:r>
          </a:p>
          <a:p>
            <a:pPr marL="0" indent="0">
              <a:buNone/>
            </a:pPr>
            <a:r>
              <a:rPr lang="tr-TR" u="sng" dirty="0"/>
              <a:t>Örnek</a:t>
            </a:r>
            <a:r>
              <a:rPr lang="tr-TR" dirty="0"/>
              <a:t>: Havuz dol</a:t>
            </a:r>
            <a:r>
              <a:rPr lang="tr-TR" dirty="0">
                <a:solidFill>
                  <a:srgbClr val="FF0000"/>
                </a:solidFill>
              </a:rPr>
              <a:t>ma</a:t>
            </a:r>
            <a:r>
              <a:rPr lang="tr-TR" dirty="0"/>
              <a:t>ya başladı. </a:t>
            </a:r>
            <a:r>
              <a:rPr lang="tr-TR" dirty="0">
                <a:solidFill>
                  <a:srgbClr val="FF0000"/>
                </a:solidFill>
              </a:rPr>
              <a:t>(İsim fiil)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</a:t>
            </a:r>
            <a:r>
              <a:rPr lang="tr-TR" dirty="0"/>
              <a:t>Annem </a:t>
            </a:r>
            <a:r>
              <a:rPr lang="tr-TR" dirty="0">
                <a:solidFill>
                  <a:schemeClr val="accent1"/>
                </a:solidFill>
              </a:rPr>
              <a:t>dolma</a:t>
            </a:r>
            <a:r>
              <a:rPr lang="tr-TR" dirty="0"/>
              <a:t> yaptı. </a:t>
            </a:r>
            <a:r>
              <a:rPr lang="tr-TR" dirty="0">
                <a:solidFill>
                  <a:schemeClr val="accent1"/>
                </a:solidFill>
              </a:rPr>
              <a:t>(Kalıcı ad)</a:t>
            </a:r>
          </a:p>
          <a:p>
            <a:pPr marL="0" indent="0">
              <a:buNone/>
            </a:pPr>
            <a:endParaRPr lang="tr-T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tr-TR" dirty="0"/>
              <a:t>Büyüklerime danış</a:t>
            </a:r>
            <a:r>
              <a:rPr lang="tr-TR" dirty="0">
                <a:solidFill>
                  <a:srgbClr val="FF0000"/>
                </a:solidFill>
              </a:rPr>
              <a:t>ma</a:t>
            </a:r>
            <a:r>
              <a:rPr lang="tr-TR" dirty="0"/>
              <a:t>yı severim. </a:t>
            </a:r>
            <a:r>
              <a:rPr lang="tr-TR" dirty="0">
                <a:solidFill>
                  <a:srgbClr val="FF0000"/>
                </a:solidFill>
              </a:rPr>
              <a:t>(Fiilimsi)</a:t>
            </a:r>
          </a:p>
          <a:p>
            <a:pPr marL="0" indent="0">
              <a:buNone/>
            </a:pPr>
            <a:r>
              <a:rPr lang="tr-TR" dirty="0"/>
              <a:t>Oda numarasını </a:t>
            </a:r>
            <a:r>
              <a:rPr lang="tr-TR" dirty="0">
                <a:solidFill>
                  <a:schemeClr val="accent1"/>
                </a:solidFill>
              </a:rPr>
              <a:t>danışmadan</a:t>
            </a:r>
            <a:r>
              <a:rPr lang="tr-TR" dirty="0"/>
              <a:t> öğrendim.</a:t>
            </a:r>
            <a:r>
              <a:rPr lang="tr-TR" dirty="0">
                <a:solidFill>
                  <a:schemeClr val="accent1"/>
                </a:solidFill>
              </a:rPr>
              <a:t>(Kalıcı isim)</a:t>
            </a:r>
          </a:p>
        </p:txBody>
      </p:sp>
    </p:spTree>
    <p:extLst>
      <p:ext uri="{BB962C8B-B14F-4D97-AF65-F5344CB8AC3E}">
        <p14:creationId xmlns:p14="http://schemas.microsoft.com/office/powerpoint/2010/main" val="854888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BA4E20-8E7A-498D-9B88-E9A18294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KALICI ADLAR(İSİMLER)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A01EC0-0229-44FF-8AF3-14F150068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Ekmek</a:t>
            </a:r>
          </a:p>
          <a:p>
            <a:r>
              <a:rPr lang="tr-TR" dirty="0"/>
              <a:t>Kazma</a:t>
            </a:r>
          </a:p>
          <a:p>
            <a:r>
              <a:rPr lang="tr-TR" dirty="0"/>
              <a:t>Yazma</a:t>
            </a:r>
          </a:p>
          <a:p>
            <a:r>
              <a:rPr lang="tr-TR" dirty="0"/>
              <a:t>Uçurtma</a:t>
            </a:r>
          </a:p>
          <a:p>
            <a:r>
              <a:rPr lang="tr-TR" dirty="0"/>
              <a:t>Kavurma</a:t>
            </a:r>
          </a:p>
          <a:p>
            <a:r>
              <a:rPr lang="tr-TR" dirty="0"/>
              <a:t>Çakmak</a:t>
            </a:r>
          </a:p>
          <a:p>
            <a:r>
              <a:rPr lang="tr-TR" dirty="0"/>
              <a:t>Dondurma</a:t>
            </a:r>
          </a:p>
          <a:p>
            <a:r>
              <a:rPr lang="tr-TR" dirty="0"/>
              <a:t>Sarma</a:t>
            </a:r>
          </a:p>
          <a:p>
            <a:r>
              <a:rPr lang="tr-TR" dirty="0"/>
              <a:t>Kaymak</a:t>
            </a:r>
          </a:p>
          <a:p>
            <a:r>
              <a:rPr lang="tr-TR" dirty="0"/>
              <a:t>Yemek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3464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995350-6FDA-4740-8F7A-D8F70A79B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15F78-9F91-4842-85BF-DDC01E929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/>
              <a:t>Bahçeye tohum ek</a:t>
            </a:r>
            <a:r>
              <a:rPr lang="tr-TR" dirty="0">
                <a:solidFill>
                  <a:srgbClr val="FF0000"/>
                </a:solidFill>
              </a:rPr>
              <a:t>mek</a:t>
            </a:r>
            <a:r>
              <a:rPr lang="tr-TR" dirty="0"/>
              <a:t> gerekiyor. </a:t>
            </a:r>
            <a:r>
              <a:rPr lang="tr-TR" dirty="0">
                <a:solidFill>
                  <a:srgbClr val="FF0000"/>
                </a:solidFill>
              </a:rPr>
              <a:t>(Fiilimsi)</a:t>
            </a:r>
          </a:p>
          <a:p>
            <a:pPr marL="0" indent="0">
              <a:buNone/>
            </a:pPr>
            <a:r>
              <a:rPr lang="tr-TR" dirty="0"/>
              <a:t>Fırından </a:t>
            </a:r>
            <a:r>
              <a:rPr lang="tr-TR" dirty="0">
                <a:solidFill>
                  <a:schemeClr val="accent1"/>
                </a:solidFill>
              </a:rPr>
              <a:t>ekmek</a:t>
            </a:r>
            <a:r>
              <a:rPr lang="tr-TR" dirty="0"/>
              <a:t> aldım. </a:t>
            </a:r>
            <a:r>
              <a:rPr lang="tr-TR" dirty="0">
                <a:solidFill>
                  <a:schemeClr val="accent1"/>
                </a:solidFill>
              </a:rPr>
              <a:t>(Kalıcı ad)</a:t>
            </a:r>
          </a:p>
          <a:p>
            <a:pPr marL="0" indent="0">
              <a:buNone/>
            </a:pPr>
            <a:endParaRPr lang="tr-T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tr-TR" dirty="0"/>
              <a:t>Bahçeyi kaz</a:t>
            </a:r>
            <a:r>
              <a:rPr lang="tr-TR" dirty="0">
                <a:solidFill>
                  <a:srgbClr val="FF0000"/>
                </a:solidFill>
              </a:rPr>
              <a:t>ma</a:t>
            </a:r>
            <a:r>
              <a:rPr lang="tr-TR" dirty="0"/>
              <a:t>ya başladım. </a:t>
            </a:r>
            <a:r>
              <a:rPr lang="tr-TR" dirty="0">
                <a:solidFill>
                  <a:srgbClr val="FF0000"/>
                </a:solidFill>
              </a:rPr>
              <a:t>(Fiilimsi)</a:t>
            </a:r>
          </a:p>
          <a:p>
            <a:pPr marL="0" indent="0">
              <a:buNone/>
            </a:pPr>
            <a:r>
              <a:rPr lang="tr-TR" dirty="0"/>
              <a:t>Ayağım </a:t>
            </a:r>
            <a:r>
              <a:rPr lang="tr-TR" dirty="0">
                <a:solidFill>
                  <a:schemeClr val="accent1"/>
                </a:solidFill>
              </a:rPr>
              <a:t>kazma</a:t>
            </a:r>
            <a:r>
              <a:rPr lang="tr-TR" dirty="0"/>
              <a:t>ya takıldı. </a:t>
            </a:r>
            <a:r>
              <a:rPr lang="tr-TR" dirty="0">
                <a:solidFill>
                  <a:schemeClr val="accent1"/>
                </a:solidFill>
              </a:rPr>
              <a:t>(kalıcı isim)</a:t>
            </a:r>
          </a:p>
        </p:txBody>
      </p:sp>
    </p:spTree>
    <p:extLst>
      <p:ext uri="{BB962C8B-B14F-4D97-AF65-F5344CB8AC3E}">
        <p14:creationId xmlns:p14="http://schemas.microsoft.com/office/powerpoint/2010/main" val="2327550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2) Sıfat-Fiil (Ortaç)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Fiillere getirilen </a:t>
            </a:r>
            <a:r>
              <a:rPr lang="tr-TR" b="1" dirty="0">
                <a:solidFill>
                  <a:srgbClr val="FF0000"/>
                </a:solidFill>
              </a:rPr>
              <a:t>“-an, -en, -ası, -esi, -</a:t>
            </a:r>
            <a:r>
              <a:rPr lang="tr-TR" b="1" dirty="0" err="1">
                <a:solidFill>
                  <a:srgbClr val="FF0000"/>
                </a:solidFill>
              </a:rPr>
              <a:t>maz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mez</a:t>
            </a:r>
            <a:r>
              <a:rPr lang="tr-TR" b="1" dirty="0">
                <a:solidFill>
                  <a:srgbClr val="FF0000"/>
                </a:solidFill>
              </a:rPr>
              <a:t>, -ar, -er, -</a:t>
            </a:r>
            <a:r>
              <a:rPr lang="tr-TR" b="1" dirty="0" err="1">
                <a:solidFill>
                  <a:srgbClr val="FF0000"/>
                </a:solidFill>
              </a:rPr>
              <a:t>ır</a:t>
            </a:r>
            <a:r>
              <a:rPr lang="tr-TR" b="1" dirty="0">
                <a:solidFill>
                  <a:srgbClr val="FF0000"/>
                </a:solidFill>
              </a:rPr>
              <a:t>, -ir, </a:t>
            </a:r>
            <a:r>
              <a:rPr lang="tr-TR" b="1" dirty="0">
                <a:solidFill>
                  <a:srgbClr val="00B050"/>
                </a:solidFill>
              </a:rPr>
              <a:t>-</a:t>
            </a:r>
            <a:r>
              <a:rPr lang="tr-TR" b="1" dirty="0" err="1">
                <a:solidFill>
                  <a:srgbClr val="00B050"/>
                </a:solidFill>
              </a:rPr>
              <a:t>dık</a:t>
            </a:r>
            <a:r>
              <a:rPr lang="tr-TR" b="1" dirty="0">
                <a:solidFill>
                  <a:srgbClr val="00B050"/>
                </a:solidFill>
              </a:rPr>
              <a:t>, -dik, -</a:t>
            </a:r>
            <a:r>
              <a:rPr lang="tr-TR" b="1" dirty="0" err="1">
                <a:solidFill>
                  <a:srgbClr val="00B050"/>
                </a:solidFill>
              </a:rPr>
              <a:t>duk</a:t>
            </a:r>
            <a:r>
              <a:rPr lang="tr-TR" b="1" dirty="0">
                <a:solidFill>
                  <a:srgbClr val="00B050"/>
                </a:solidFill>
              </a:rPr>
              <a:t>, -dük, -tık, -tik, -tuk, -tük, -</a:t>
            </a:r>
            <a:r>
              <a:rPr lang="tr-TR" b="1" dirty="0" err="1">
                <a:solidFill>
                  <a:srgbClr val="00B050"/>
                </a:solidFill>
              </a:rPr>
              <a:t>dığ</a:t>
            </a:r>
            <a:r>
              <a:rPr lang="tr-TR" b="1" dirty="0">
                <a:solidFill>
                  <a:srgbClr val="00B050"/>
                </a:solidFill>
              </a:rPr>
              <a:t>, -</a:t>
            </a:r>
            <a:r>
              <a:rPr lang="tr-TR" b="1" dirty="0" err="1">
                <a:solidFill>
                  <a:srgbClr val="00B050"/>
                </a:solidFill>
              </a:rPr>
              <a:t>diğ</a:t>
            </a:r>
            <a:r>
              <a:rPr lang="tr-TR" b="1" dirty="0">
                <a:solidFill>
                  <a:srgbClr val="00B050"/>
                </a:solidFill>
              </a:rPr>
              <a:t>, -</a:t>
            </a:r>
            <a:r>
              <a:rPr lang="tr-TR" b="1" dirty="0" err="1">
                <a:solidFill>
                  <a:srgbClr val="00B050"/>
                </a:solidFill>
              </a:rPr>
              <a:t>duğ</a:t>
            </a:r>
            <a:r>
              <a:rPr lang="tr-TR" b="1" dirty="0">
                <a:solidFill>
                  <a:srgbClr val="00B050"/>
                </a:solidFill>
              </a:rPr>
              <a:t> –düğ, -tığ, -</a:t>
            </a:r>
            <a:r>
              <a:rPr lang="tr-TR" b="1" dirty="0" err="1">
                <a:solidFill>
                  <a:srgbClr val="00B050"/>
                </a:solidFill>
              </a:rPr>
              <a:t>tiğ</a:t>
            </a:r>
            <a:r>
              <a:rPr lang="tr-TR" b="1" dirty="0">
                <a:solidFill>
                  <a:srgbClr val="00B050"/>
                </a:solidFill>
              </a:rPr>
              <a:t>, -tuğ, -</a:t>
            </a:r>
            <a:r>
              <a:rPr lang="tr-TR" b="1" dirty="0" err="1">
                <a:solidFill>
                  <a:srgbClr val="00B050"/>
                </a:solidFill>
              </a:rPr>
              <a:t>tüğ</a:t>
            </a:r>
            <a:r>
              <a:rPr lang="tr-TR" b="1" dirty="0">
                <a:solidFill>
                  <a:srgbClr val="00B050"/>
                </a:solidFill>
              </a:rPr>
              <a:t>, 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acak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ecek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mış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miş</a:t>
            </a:r>
            <a:r>
              <a:rPr lang="tr-TR" b="1" dirty="0">
                <a:solidFill>
                  <a:srgbClr val="FF0000"/>
                </a:solidFill>
              </a:rPr>
              <a:t>, -muş, -</a:t>
            </a:r>
            <a:r>
              <a:rPr lang="tr-TR" b="1" dirty="0" err="1">
                <a:solidFill>
                  <a:srgbClr val="FF0000"/>
                </a:solidFill>
              </a:rPr>
              <a:t>müş</a:t>
            </a:r>
            <a:r>
              <a:rPr lang="tr-TR" dirty="0">
                <a:solidFill>
                  <a:srgbClr val="FF0000"/>
                </a:solidFill>
              </a:rPr>
              <a:t>” </a:t>
            </a:r>
            <a:r>
              <a:rPr lang="tr-TR" dirty="0"/>
              <a:t>ekleriyle yapılır.    </a:t>
            </a:r>
          </a:p>
          <a:p>
            <a:r>
              <a:rPr lang="tr-TR" dirty="0"/>
              <a:t>Çoğu zaman </a:t>
            </a:r>
            <a:r>
              <a:rPr lang="tr-TR" dirty="0">
                <a:solidFill>
                  <a:srgbClr val="FF0000"/>
                </a:solidFill>
              </a:rPr>
              <a:t>sıfat görevinde </a:t>
            </a:r>
            <a:r>
              <a:rPr lang="tr-TR" dirty="0"/>
              <a:t>kullanılırlar. </a:t>
            </a:r>
          </a:p>
          <a:p>
            <a:r>
              <a:rPr lang="tr-TR" dirty="0"/>
              <a:t>Yanlarında bir isim bulunur.</a:t>
            </a:r>
          </a:p>
          <a:p>
            <a:r>
              <a:rPr lang="tr-TR" dirty="0">
                <a:solidFill>
                  <a:srgbClr val="FF0000"/>
                </a:solidFill>
              </a:rPr>
              <a:t>SIFAT+İSİM      yani       ÖNAD+AD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Örnekler: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073427"/>
          </a:xfrm>
        </p:spPr>
        <p:txBody>
          <a:bodyPr>
            <a:normAutofit/>
          </a:bodyPr>
          <a:lstStyle/>
          <a:p>
            <a:r>
              <a:rPr lang="tr-TR" sz="2800" u="sng" dirty="0"/>
              <a:t>Çalış</a:t>
            </a:r>
            <a:r>
              <a:rPr lang="tr-TR" sz="2800" b="1" u="sng" dirty="0">
                <a:solidFill>
                  <a:srgbClr val="FF0000"/>
                </a:solidFill>
              </a:rPr>
              <a:t>an</a:t>
            </a:r>
            <a:r>
              <a:rPr lang="tr-TR" sz="2800" dirty="0"/>
              <a:t> </a:t>
            </a:r>
            <a:r>
              <a:rPr lang="tr-TR" sz="2800" u="sng" dirty="0"/>
              <a:t>öğrenci</a:t>
            </a:r>
            <a:r>
              <a:rPr lang="tr-TR" sz="2800" dirty="0"/>
              <a:t> derslerinde başarılı olur.</a:t>
            </a:r>
            <a:br>
              <a:rPr lang="tr-TR" sz="2800" dirty="0"/>
            </a:br>
            <a:r>
              <a:rPr lang="tr-TR" sz="2800" dirty="0">
                <a:solidFill>
                  <a:srgbClr val="FF0000"/>
                </a:solidFill>
              </a:rPr>
              <a:t>sıfat-fiil</a:t>
            </a:r>
            <a:r>
              <a:rPr lang="tr-TR" sz="2800" dirty="0"/>
              <a:t>    isim</a:t>
            </a:r>
          </a:p>
          <a:p>
            <a:r>
              <a:rPr lang="tr-TR" sz="2800" dirty="0"/>
              <a:t>Bu </a:t>
            </a:r>
            <a:r>
              <a:rPr lang="tr-TR" sz="2800" u="sng" dirty="0"/>
              <a:t>kırıl</a:t>
            </a:r>
            <a:r>
              <a:rPr lang="tr-TR" sz="2800" b="1" u="sng" dirty="0">
                <a:solidFill>
                  <a:srgbClr val="FF0000"/>
                </a:solidFill>
              </a:rPr>
              <a:t>ası</a:t>
            </a:r>
            <a:r>
              <a:rPr lang="tr-TR" sz="2800" dirty="0"/>
              <a:t> </a:t>
            </a:r>
            <a:r>
              <a:rPr lang="tr-TR" sz="2800" dirty="0">
                <a:solidFill>
                  <a:schemeClr val="accent1"/>
                </a:solidFill>
              </a:rPr>
              <a:t>ellerinle</a:t>
            </a:r>
            <a:r>
              <a:rPr lang="tr-TR" sz="2800" dirty="0"/>
              <a:t> mi vurdun minicik yavruya?</a:t>
            </a:r>
          </a:p>
          <a:p>
            <a:r>
              <a:rPr lang="tr-TR" sz="2800" u="sng" dirty="0"/>
              <a:t>Dönül</a:t>
            </a:r>
            <a:r>
              <a:rPr lang="tr-TR" sz="2800" b="1" u="sng" dirty="0">
                <a:solidFill>
                  <a:srgbClr val="FF0000"/>
                </a:solidFill>
              </a:rPr>
              <a:t>mez</a:t>
            </a:r>
            <a:r>
              <a:rPr lang="tr-TR" sz="2800" dirty="0"/>
              <a:t> </a:t>
            </a:r>
            <a:r>
              <a:rPr lang="tr-TR" sz="2800" dirty="0">
                <a:solidFill>
                  <a:schemeClr val="accent1"/>
                </a:solidFill>
              </a:rPr>
              <a:t>akşamın</a:t>
            </a:r>
            <a:r>
              <a:rPr lang="tr-TR" sz="2800" dirty="0"/>
              <a:t> ufkundayız, vakit çok geç.</a:t>
            </a:r>
          </a:p>
          <a:p>
            <a:r>
              <a:rPr lang="tr-TR" sz="2800" u="sng" dirty="0"/>
              <a:t>İnanıl</a:t>
            </a:r>
            <a:r>
              <a:rPr lang="tr-TR" sz="2800" b="1" u="sng" dirty="0">
                <a:solidFill>
                  <a:srgbClr val="FF0000"/>
                </a:solidFill>
              </a:rPr>
              <a:t>ır</a:t>
            </a:r>
            <a:r>
              <a:rPr lang="tr-TR" sz="2800" dirty="0"/>
              <a:t> bir </a:t>
            </a:r>
            <a:r>
              <a:rPr lang="tr-TR" sz="2800" dirty="0">
                <a:solidFill>
                  <a:schemeClr val="accent1"/>
                </a:solidFill>
              </a:rPr>
              <a:t>olay</a:t>
            </a:r>
            <a:r>
              <a:rPr lang="tr-TR" sz="2800" dirty="0"/>
              <a:t> değil yaşadığımız.</a:t>
            </a:r>
          </a:p>
          <a:p>
            <a:r>
              <a:rPr lang="tr-TR" sz="2800" dirty="0"/>
              <a:t>Akşama kadar </a:t>
            </a:r>
            <a:r>
              <a:rPr lang="tr-TR" sz="2800" u="sng" dirty="0"/>
              <a:t>arama</a:t>
            </a:r>
            <a:r>
              <a:rPr lang="tr-TR" sz="2800" b="1" u="sng" dirty="0">
                <a:solidFill>
                  <a:srgbClr val="FF0000"/>
                </a:solidFill>
              </a:rPr>
              <a:t>dık</a:t>
            </a:r>
            <a:r>
              <a:rPr lang="tr-TR" sz="2800" dirty="0"/>
              <a:t> </a:t>
            </a:r>
            <a:r>
              <a:rPr lang="tr-TR" sz="2800" dirty="0">
                <a:solidFill>
                  <a:schemeClr val="accent1"/>
                </a:solidFill>
              </a:rPr>
              <a:t>yer</a:t>
            </a:r>
            <a:r>
              <a:rPr lang="tr-TR" sz="2800" dirty="0"/>
              <a:t> bırakmamışlar.</a:t>
            </a:r>
          </a:p>
          <a:p>
            <a:r>
              <a:rPr lang="tr-TR" sz="2800" u="sng" dirty="0"/>
              <a:t>Sarar</a:t>
            </a:r>
            <a:r>
              <a:rPr lang="tr-TR" sz="2800" b="1" u="sng" dirty="0">
                <a:solidFill>
                  <a:srgbClr val="FF0000"/>
                </a:solidFill>
              </a:rPr>
              <a:t>mış</a:t>
            </a:r>
            <a:r>
              <a:rPr lang="tr-TR" sz="2800" dirty="0"/>
              <a:t> </a:t>
            </a:r>
            <a:r>
              <a:rPr lang="tr-TR" sz="2800" dirty="0">
                <a:solidFill>
                  <a:schemeClr val="accent1"/>
                </a:solidFill>
              </a:rPr>
              <a:t>yapraklar</a:t>
            </a:r>
            <a:r>
              <a:rPr lang="tr-TR" sz="2800" dirty="0"/>
              <a:t> her tarafı kaplamış.</a:t>
            </a:r>
          </a:p>
          <a:p>
            <a:r>
              <a:rPr lang="tr-TR" sz="2800" u="sng" dirty="0"/>
              <a:t>Bil</a:t>
            </a:r>
            <a:r>
              <a:rPr lang="tr-TR" sz="2800" u="sng" dirty="0">
                <a:solidFill>
                  <a:srgbClr val="FF0000"/>
                </a:solidFill>
              </a:rPr>
              <a:t>diğ</a:t>
            </a:r>
            <a:r>
              <a:rPr lang="tr-TR" sz="2800" u="sng" dirty="0"/>
              <a:t>im</a:t>
            </a:r>
            <a:r>
              <a:rPr lang="tr-TR" sz="2800" dirty="0"/>
              <a:t> </a:t>
            </a:r>
            <a:r>
              <a:rPr lang="tr-TR" sz="2800" dirty="0">
                <a:solidFill>
                  <a:schemeClr val="accent1"/>
                </a:solidFill>
              </a:rPr>
              <a:t>soruları</a:t>
            </a:r>
            <a:r>
              <a:rPr lang="tr-TR" sz="2800" dirty="0"/>
              <a:t> yaptım.</a:t>
            </a:r>
          </a:p>
          <a:p>
            <a:r>
              <a:rPr lang="tr-TR" sz="2800" u="sng" dirty="0"/>
              <a:t>Gel</a:t>
            </a:r>
            <a:r>
              <a:rPr lang="tr-TR" sz="2800" u="sng" dirty="0">
                <a:solidFill>
                  <a:srgbClr val="FF0000"/>
                </a:solidFill>
              </a:rPr>
              <a:t>ecek</a:t>
            </a:r>
            <a:r>
              <a:rPr lang="tr-TR" sz="2800" dirty="0"/>
              <a:t> </a:t>
            </a:r>
            <a:r>
              <a:rPr lang="tr-TR" sz="2800" dirty="0">
                <a:solidFill>
                  <a:schemeClr val="accent1"/>
                </a:solidFill>
              </a:rPr>
              <a:t>günlerde</a:t>
            </a:r>
            <a:r>
              <a:rPr lang="tr-TR" sz="2800" dirty="0"/>
              <a:t> çok mutlu olacağız.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87B512-C9B1-4881-86B9-E8403F29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610E4B-BFAD-4246-AC20-54D70D62B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Sıfat fiil </a:t>
            </a:r>
            <a:r>
              <a:rPr lang="tr-TR" sz="3600" dirty="0"/>
              <a:t>ekleri, </a:t>
            </a:r>
            <a:r>
              <a:rPr lang="tr-TR" sz="3600" dirty="0">
                <a:solidFill>
                  <a:srgbClr val="FF0000"/>
                </a:solidFill>
              </a:rPr>
              <a:t>yüklemde</a:t>
            </a:r>
            <a:r>
              <a:rPr lang="tr-TR" sz="3600" dirty="0"/>
              <a:t> bulunabilirler.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Benim en sevdiğim kişi, sınıfa yeni gel</a:t>
            </a:r>
            <a:r>
              <a:rPr lang="tr-TR" sz="3600" dirty="0">
                <a:solidFill>
                  <a:srgbClr val="FF0000"/>
                </a:solidFill>
              </a:rPr>
              <a:t>en</a:t>
            </a:r>
            <a:r>
              <a:rPr lang="tr-TR" sz="3600" dirty="0"/>
              <a:t>dir.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908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8E711C-C51A-452F-A766-323D9059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D14E60-ADE5-4407-A18F-6DEFEEAE1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u="sng" dirty="0">
                <a:solidFill>
                  <a:schemeClr val="accent1"/>
                </a:solidFill>
              </a:rPr>
              <a:t>NOT 1</a:t>
            </a:r>
            <a:r>
              <a:rPr lang="tr-TR" dirty="0"/>
              <a:t>: </a:t>
            </a:r>
            <a:r>
              <a:rPr lang="tr-TR" dirty="0">
                <a:solidFill>
                  <a:srgbClr val="FF0000"/>
                </a:solidFill>
              </a:rPr>
              <a:t>Sıfat-fiil eklerini alan bazı sözcükler, </a:t>
            </a:r>
            <a:r>
              <a:rPr lang="tr-TR" dirty="0"/>
              <a:t>fiilimsi özelliklerini yitirerek </a:t>
            </a:r>
            <a:r>
              <a:rPr lang="tr-TR" dirty="0">
                <a:solidFill>
                  <a:srgbClr val="FF0000"/>
                </a:solidFill>
              </a:rPr>
              <a:t>kalıcı ad olurlar</a:t>
            </a:r>
            <a:r>
              <a:rPr lang="tr-TR" dirty="0"/>
              <a:t>.</a:t>
            </a:r>
          </a:p>
          <a:p>
            <a:pPr marL="0" indent="0" algn="ctr">
              <a:buNone/>
            </a:pPr>
            <a:r>
              <a:rPr lang="tr-TR" u="sng" dirty="0">
                <a:solidFill>
                  <a:schemeClr val="accent1"/>
                </a:solidFill>
              </a:rPr>
              <a:t>Kalıcı Adlar</a:t>
            </a:r>
          </a:p>
          <a:p>
            <a:pPr marL="0" indent="0" algn="ctr">
              <a:buNone/>
            </a:pPr>
            <a:r>
              <a:rPr lang="tr-TR" dirty="0"/>
              <a:t>İçecek</a:t>
            </a:r>
          </a:p>
          <a:p>
            <a:pPr marL="0" indent="0" algn="ctr">
              <a:buNone/>
            </a:pPr>
            <a:r>
              <a:rPr lang="tr-TR" dirty="0"/>
              <a:t>Yakacak</a:t>
            </a:r>
          </a:p>
          <a:p>
            <a:pPr marL="0" indent="0" algn="ctr">
              <a:buNone/>
            </a:pPr>
            <a:r>
              <a:rPr lang="tr-TR" dirty="0"/>
              <a:t>Açacak</a:t>
            </a:r>
          </a:p>
          <a:p>
            <a:pPr marL="0" indent="0" algn="ctr">
              <a:buNone/>
            </a:pPr>
            <a:r>
              <a:rPr lang="tr-TR" dirty="0"/>
              <a:t>Giyecek </a:t>
            </a:r>
          </a:p>
          <a:p>
            <a:pPr marL="0" indent="0" algn="ctr">
              <a:buNone/>
            </a:pPr>
            <a:r>
              <a:rPr lang="tr-TR" dirty="0"/>
              <a:t>Yazar</a:t>
            </a:r>
          </a:p>
          <a:p>
            <a:pPr marL="0" indent="0" algn="ctr">
              <a:buNone/>
            </a:pPr>
            <a:r>
              <a:rPr lang="tr-TR" dirty="0"/>
              <a:t>Dolmuş</a:t>
            </a:r>
          </a:p>
          <a:p>
            <a:pPr marL="0" indent="0" algn="ctr">
              <a:buNone/>
            </a:pPr>
            <a:r>
              <a:rPr lang="tr-TR" dirty="0"/>
              <a:t>Gelir</a:t>
            </a:r>
          </a:p>
          <a:p>
            <a:pPr marL="0" indent="0" algn="ctr">
              <a:buNone/>
            </a:pPr>
            <a:endParaRPr lang="tr-TR" u="sng" dirty="0"/>
          </a:p>
          <a:p>
            <a:pPr marL="0" indent="0" algn="ct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06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89688C-76C4-4840-8737-22F65167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FİİLİMSİLERİN ÖZELLİKLERİ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EF97E2-223E-4A80-891F-E8C79838B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1) Fiilimsiler, bir fiilden yani eylemden türerler; ancak fiil gibi </a:t>
            </a:r>
            <a:r>
              <a:rPr lang="tr-TR" dirty="0">
                <a:solidFill>
                  <a:srgbClr val="FF0000"/>
                </a:solidFill>
              </a:rPr>
              <a:t>zaman(kip) ve şahıs eklerini </a:t>
            </a:r>
            <a:r>
              <a:rPr lang="tr-TR" u="sng" dirty="0">
                <a:solidFill>
                  <a:srgbClr val="FF0000"/>
                </a:solidFill>
              </a:rPr>
              <a:t>almazlar.</a:t>
            </a:r>
          </a:p>
          <a:p>
            <a:pPr marL="0" indent="0">
              <a:buNone/>
            </a:pPr>
            <a:r>
              <a:rPr lang="tr-TR" u="sng" dirty="0"/>
              <a:t>Örnek</a:t>
            </a:r>
            <a:r>
              <a:rPr lang="tr-TR" dirty="0"/>
              <a:t>:      </a:t>
            </a:r>
            <a:r>
              <a:rPr lang="tr-TR" dirty="0">
                <a:solidFill>
                  <a:srgbClr val="00B0F0"/>
                </a:solidFill>
              </a:rPr>
              <a:t>gidi</a:t>
            </a:r>
            <a:r>
              <a:rPr lang="tr-TR" dirty="0">
                <a:solidFill>
                  <a:schemeClr val="accent2"/>
                </a:solidFill>
              </a:rPr>
              <a:t>yor</a:t>
            </a:r>
            <a:r>
              <a:rPr lang="tr-TR" dirty="0">
                <a:solidFill>
                  <a:schemeClr val="accent4"/>
                </a:solidFill>
              </a:rPr>
              <a:t>um</a:t>
            </a:r>
            <a:r>
              <a:rPr lang="tr-TR" dirty="0"/>
              <a:t>  (</a:t>
            </a:r>
            <a:r>
              <a:rPr lang="tr-TR" dirty="0">
                <a:solidFill>
                  <a:schemeClr val="accent2"/>
                </a:solidFill>
              </a:rPr>
              <a:t>Şimdiki zaman eki  </a:t>
            </a:r>
            <a:r>
              <a:rPr lang="tr-TR" dirty="0"/>
              <a:t>ve </a:t>
            </a:r>
            <a:r>
              <a:rPr lang="tr-TR" dirty="0">
                <a:solidFill>
                  <a:schemeClr val="accent4"/>
                </a:solidFill>
              </a:rPr>
              <a:t>1.Tekil şahıs eki </a:t>
            </a:r>
            <a:r>
              <a:rPr lang="tr-TR" dirty="0"/>
              <a:t>almış (fiildir.)</a:t>
            </a:r>
          </a:p>
          <a:p>
            <a:pPr marL="0" indent="0">
              <a:buNone/>
            </a:pPr>
            <a:r>
              <a:rPr lang="tr-TR" dirty="0"/>
              <a:t>	        </a:t>
            </a:r>
          </a:p>
          <a:p>
            <a:pPr marL="0" indent="0">
              <a:buNone/>
            </a:pPr>
            <a:r>
              <a:rPr lang="tr-TR" dirty="0"/>
              <a:t>	          giden ( </a:t>
            </a:r>
            <a:r>
              <a:rPr lang="tr-TR" dirty="0">
                <a:solidFill>
                  <a:srgbClr val="FF0000"/>
                </a:solidFill>
              </a:rPr>
              <a:t>zaman ve şahıs eki </a:t>
            </a:r>
            <a:r>
              <a:rPr lang="tr-TR" u="sng" dirty="0">
                <a:solidFill>
                  <a:srgbClr val="FF0000"/>
                </a:solidFill>
              </a:rPr>
              <a:t>almamış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fiilimsidir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5055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063048-0F5F-4E8C-AD61-5597A7780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43DA14-74FA-4DE3-B082-E292EE9F7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u="sng" dirty="0">
                <a:solidFill>
                  <a:schemeClr val="accent2"/>
                </a:solidFill>
              </a:rPr>
              <a:t>NOT 2</a:t>
            </a:r>
            <a:r>
              <a:rPr lang="tr-TR" dirty="0">
                <a:solidFill>
                  <a:schemeClr val="accent2"/>
                </a:solidFill>
              </a:rPr>
              <a:t>: </a:t>
            </a:r>
            <a:r>
              <a:rPr lang="tr-TR" dirty="0"/>
              <a:t>Bazı sıfat-fiil ekleri, aynı zamanda </a:t>
            </a:r>
            <a:r>
              <a:rPr lang="tr-TR" dirty="0">
                <a:solidFill>
                  <a:srgbClr val="FF0000"/>
                </a:solidFill>
              </a:rPr>
              <a:t>zaman eki </a:t>
            </a:r>
            <a:r>
              <a:rPr lang="tr-TR" dirty="0"/>
              <a:t>olarak kullanılırlar. Bu ekler, </a:t>
            </a:r>
            <a:r>
              <a:rPr lang="tr-TR" dirty="0">
                <a:solidFill>
                  <a:srgbClr val="FF0000"/>
                </a:solidFill>
              </a:rPr>
              <a:t>fiile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zaman anlamı katmışsa fiilimsi değil</a:t>
            </a:r>
            <a:r>
              <a:rPr lang="tr-TR" dirty="0"/>
              <a:t>; zaman eki alarak fiil olurlar.</a:t>
            </a:r>
          </a:p>
          <a:p>
            <a:pPr marL="0" indent="0">
              <a:buNone/>
            </a:pPr>
            <a:r>
              <a:rPr lang="tr-TR" u="sng" dirty="0"/>
              <a:t> Bu ekler</a:t>
            </a:r>
            <a:r>
              <a:rPr lang="tr-TR" dirty="0"/>
              <a:t>: -</a:t>
            </a:r>
            <a:r>
              <a:rPr lang="tr-TR" dirty="0" err="1"/>
              <a:t>mez</a:t>
            </a:r>
            <a:r>
              <a:rPr lang="tr-TR" dirty="0"/>
              <a:t>…</a:t>
            </a:r>
          </a:p>
          <a:p>
            <a:pPr marL="0" indent="0">
              <a:buNone/>
            </a:pPr>
            <a:r>
              <a:rPr lang="tr-TR" dirty="0"/>
              <a:t>	        -ar…</a:t>
            </a:r>
          </a:p>
          <a:p>
            <a:pPr marL="0" indent="0">
              <a:buNone/>
            </a:pPr>
            <a:r>
              <a:rPr lang="tr-TR" dirty="0"/>
              <a:t>                  -dik…</a:t>
            </a:r>
          </a:p>
          <a:p>
            <a:pPr marL="0" indent="0">
              <a:buNone/>
            </a:pPr>
            <a:r>
              <a:rPr lang="tr-TR" dirty="0"/>
              <a:t>                  -</a:t>
            </a:r>
            <a:r>
              <a:rPr lang="tr-TR" dirty="0" err="1"/>
              <a:t>ecek</a:t>
            </a:r>
            <a:r>
              <a:rPr lang="tr-TR" dirty="0"/>
              <a:t>…</a:t>
            </a:r>
          </a:p>
          <a:p>
            <a:pPr marL="0" indent="0">
              <a:buNone/>
            </a:pPr>
            <a:r>
              <a:rPr lang="tr-TR" dirty="0"/>
              <a:t>                  -</a:t>
            </a:r>
            <a:r>
              <a:rPr lang="tr-TR" dirty="0" err="1"/>
              <a:t>miş</a:t>
            </a:r>
            <a:r>
              <a:rPr lang="tr-TR" dirty="0"/>
              <a:t>…</a:t>
            </a:r>
          </a:p>
          <a:p>
            <a:pPr marL="0" indent="0">
              <a:buNone/>
            </a:pPr>
            <a:r>
              <a:rPr lang="tr-TR" u="sng" dirty="0"/>
              <a:t>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7257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FC171C-FA89-423D-9718-4BCB2F1C4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EB6F59-1D86-416E-8D00-10FEA4710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07342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Biz, güzel insanlar tanı</a:t>
            </a:r>
            <a:r>
              <a:rPr lang="tr-TR" dirty="0">
                <a:solidFill>
                  <a:schemeClr val="accent1"/>
                </a:solidFill>
              </a:rPr>
              <a:t>dık. (Fiilimsi değil)</a:t>
            </a:r>
          </a:p>
          <a:p>
            <a:pPr marL="0" indent="0">
              <a:buNone/>
            </a:pPr>
            <a:r>
              <a:rPr lang="tr-TR" dirty="0"/>
              <a:t>Ben, tanı</a:t>
            </a:r>
            <a:r>
              <a:rPr lang="tr-TR" dirty="0">
                <a:solidFill>
                  <a:srgbClr val="FF0000"/>
                </a:solidFill>
              </a:rPr>
              <a:t>dık</a:t>
            </a:r>
            <a:r>
              <a:rPr lang="tr-TR" dirty="0"/>
              <a:t> insanların yanında rahatım. </a:t>
            </a:r>
            <a:r>
              <a:rPr lang="tr-TR" dirty="0">
                <a:solidFill>
                  <a:srgbClr val="FF0000"/>
                </a:solidFill>
              </a:rPr>
              <a:t>(Sıfat fiil)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O, dün de buradan geç</a:t>
            </a:r>
            <a:r>
              <a:rPr lang="tr-TR" dirty="0">
                <a:solidFill>
                  <a:schemeClr val="accent1"/>
                </a:solidFill>
              </a:rPr>
              <a:t>miş. (Fiilimsi değil)</a:t>
            </a:r>
          </a:p>
          <a:p>
            <a:pPr marL="0" indent="0">
              <a:buNone/>
            </a:pPr>
            <a:r>
              <a:rPr lang="tr-TR" dirty="0"/>
              <a:t>Bazen geç</a:t>
            </a:r>
            <a:r>
              <a:rPr lang="tr-TR" dirty="0">
                <a:solidFill>
                  <a:srgbClr val="FF0000"/>
                </a:solidFill>
              </a:rPr>
              <a:t>miş</a:t>
            </a:r>
            <a:r>
              <a:rPr lang="tr-TR" dirty="0"/>
              <a:t> günleri çok özlüyorum. </a:t>
            </a:r>
            <a:r>
              <a:rPr lang="tr-TR" dirty="0">
                <a:solidFill>
                  <a:srgbClr val="FF0000"/>
                </a:solidFill>
              </a:rPr>
              <a:t>(Sıfat fiil)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Benim saatim çal</a:t>
            </a:r>
            <a:r>
              <a:rPr lang="tr-TR" dirty="0">
                <a:solidFill>
                  <a:schemeClr val="accent1"/>
                </a:solidFill>
              </a:rPr>
              <a:t>ar</a:t>
            </a:r>
            <a:r>
              <a:rPr lang="tr-TR" dirty="0"/>
              <a:t> her sabah. </a:t>
            </a:r>
            <a:r>
              <a:rPr lang="tr-TR" dirty="0">
                <a:solidFill>
                  <a:schemeClr val="accent1"/>
                </a:solidFill>
              </a:rPr>
              <a:t>(Fiilimsi değil)</a:t>
            </a:r>
          </a:p>
          <a:p>
            <a:pPr marL="0" indent="0">
              <a:buNone/>
            </a:pPr>
            <a:r>
              <a:rPr lang="tr-TR" dirty="0"/>
              <a:t>Masadaki çal</a:t>
            </a:r>
            <a:r>
              <a:rPr lang="tr-TR" dirty="0">
                <a:solidFill>
                  <a:srgbClr val="FF0000"/>
                </a:solidFill>
              </a:rPr>
              <a:t>ar</a:t>
            </a:r>
            <a:r>
              <a:rPr lang="tr-TR" dirty="0"/>
              <a:t> saate bakıyordu. </a:t>
            </a:r>
            <a:r>
              <a:rPr lang="tr-TR" dirty="0">
                <a:solidFill>
                  <a:srgbClr val="FF0000"/>
                </a:solidFill>
              </a:rPr>
              <a:t>(Sıfat fiil)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2610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A1D69E-1F3A-4E62-974E-A44949AC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Adlaşmış Sıfat Fiil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5160BF-A840-4BB5-858D-95F75DFF3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tr-TR" dirty="0"/>
              <a:t>Sıfat fiiller, yanlarında bulunan niteledikleri </a:t>
            </a:r>
            <a:r>
              <a:rPr lang="tr-TR" dirty="0">
                <a:solidFill>
                  <a:srgbClr val="FF0000"/>
                </a:solidFill>
              </a:rPr>
              <a:t>isim düştüğünde </a:t>
            </a:r>
            <a:r>
              <a:rPr lang="tr-TR" dirty="0"/>
              <a:t>ismin yerine geçerek isim gibi kullanılırlar. Bu duruma </a:t>
            </a:r>
            <a:r>
              <a:rPr lang="tr-TR" dirty="0">
                <a:solidFill>
                  <a:srgbClr val="FF0000"/>
                </a:solidFill>
              </a:rPr>
              <a:t>«Adlaşmış Sıfat» </a:t>
            </a:r>
            <a:r>
              <a:rPr lang="tr-TR" dirty="0"/>
              <a:t>denir.</a:t>
            </a:r>
          </a:p>
          <a:p>
            <a:r>
              <a:rPr lang="tr-TR" dirty="0">
                <a:solidFill>
                  <a:srgbClr val="0070C0"/>
                </a:solidFill>
              </a:rPr>
              <a:t>İsim ortadan kalkar. </a:t>
            </a:r>
          </a:p>
          <a:p>
            <a:r>
              <a:rPr lang="tr-TR" dirty="0"/>
              <a:t>(Varsa) İsmin üzerindeki </a:t>
            </a:r>
            <a:r>
              <a:rPr lang="tr-TR" dirty="0">
                <a:solidFill>
                  <a:srgbClr val="0070C0"/>
                </a:solidFill>
              </a:rPr>
              <a:t>çekim eki, sıfat fiilin üzerine </a:t>
            </a:r>
            <a:r>
              <a:rPr lang="tr-TR" dirty="0"/>
              <a:t>gelir.</a:t>
            </a:r>
          </a:p>
        </p:txBody>
      </p:sp>
    </p:spTree>
    <p:extLst>
      <p:ext uri="{BB962C8B-B14F-4D97-AF65-F5344CB8AC3E}">
        <p14:creationId xmlns:p14="http://schemas.microsoft.com/office/powerpoint/2010/main" val="577463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EE02A8-8E5C-4138-A230-9BD932418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658395-82A5-4680-9B59-5EF661123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4857403"/>
          </a:xfrm>
        </p:spPr>
        <p:txBody>
          <a:bodyPr/>
          <a:lstStyle/>
          <a:p>
            <a:r>
              <a:rPr lang="tr-TR" dirty="0"/>
              <a:t>Sınıfa yeni gel</a:t>
            </a:r>
            <a:r>
              <a:rPr lang="tr-TR" dirty="0">
                <a:solidFill>
                  <a:srgbClr val="FF0000"/>
                </a:solidFill>
              </a:rPr>
              <a:t>en</a:t>
            </a:r>
            <a:r>
              <a:rPr lang="tr-TR" dirty="0"/>
              <a:t> </a:t>
            </a:r>
            <a:r>
              <a:rPr lang="tr-TR" dirty="0">
                <a:solidFill>
                  <a:schemeClr val="accent1"/>
                </a:solidFill>
              </a:rPr>
              <a:t>kızlar</a:t>
            </a:r>
            <a:r>
              <a:rPr lang="tr-TR" dirty="0"/>
              <a:t>, sessizce oturuyordu.</a:t>
            </a:r>
          </a:p>
          <a:p>
            <a:pPr marL="0" indent="0">
              <a:buNone/>
            </a:pPr>
            <a:r>
              <a:rPr lang="tr-TR" dirty="0"/>
              <a:t>   Sınıfa yeni </a:t>
            </a:r>
            <a:r>
              <a:rPr lang="tr-TR" dirty="0">
                <a:solidFill>
                  <a:srgbClr val="FF0000"/>
                </a:solidFill>
              </a:rPr>
              <a:t>gelenler</a:t>
            </a:r>
            <a:r>
              <a:rPr lang="tr-TR" dirty="0"/>
              <a:t>, sessizce oturuyordu.</a:t>
            </a:r>
            <a:r>
              <a:rPr lang="tr-TR" dirty="0">
                <a:solidFill>
                  <a:schemeClr val="accent1"/>
                </a:solidFill>
              </a:rPr>
              <a:t> (isim düşmüş.) </a:t>
            </a:r>
            <a:r>
              <a:rPr lang="tr-TR" dirty="0">
                <a:solidFill>
                  <a:srgbClr val="FF0000"/>
                </a:solidFill>
              </a:rPr>
              <a:t>(Adlaşmış sıfat fiil)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Anlat</a:t>
            </a:r>
            <a:r>
              <a:rPr lang="tr-TR" dirty="0">
                <a:solidFill>
                  <a:srgbClr val="FF0000"/>
                </a:solidFill>
              </a:rPr>
              <a:t>tığ</a:t>
            </a:r>
            <a:r>
              <a:rPr lang="tr-TR" dirty="0"/>
              <a:t>ı </a:t>
            </a:r>
            <a:r>
              <a:rPr lang="tr-TR" dirty="0">
                <a:solidFill>
                  <a:schemeClr val="accent1"/>
                </a:solidFill>
              </a:rPr>
              <a:t>fıkralara</a:t>
            </a:r>
            <a:r>
              <a:rPr lang="tr-TR" dirty="0"/>
              <a:t> gülüyorduk.</a:t>
            </a:r>
            <a:r>
              <a:rPr lang="tr-TR" dirty="0">
                <a:solidFill>
                  <a:srgbClr val="FF0000"/>
                </a:solidFill>
              </a:rPr>
              <a:t>(Sıfat fiil)</a:t>
            </a:r>
          </a:p>
          <a:p>
            <a:pPr marL="0" indent="0">
              <a:buNone/>
            </a:pPr>
            <a:r>
              <a:rPr lang="tr-TR" u="sng" dirty="0"/>
              <a:t>Anlat</a:t>
            </a:r>
            <a:r>
              <a:rPr lang="tr-TR" u="sng" dirty="0">
                <a:solidFill>
                  <a:srgbClr val="FF0000"/>
                </a:solidFill>
              </a:rPr>
              <a:t>tık</a:t>
            </a:r>
            <a:r>
              <a:rPr lang="tr-TR" u="sng" dirty="0">
                <a:solidFill>
                  <a:schemeClr val="accent1"/>
                </a:solidFill>
              </a:rPr>
              <a:t>lar</a:t>
            </a:r>
            <a:r>
              <a:rPr lang="tr-TR" u="sng" dirty="0"/>
              <a:t>ına</a:t>
            </a:r>
            <a:r>
              <a:rPr lang="tr-TR" dirty="0"/>
              <a:t> gülüyorduk. </a:t>
            </a:r>
            <a:r>
              <a:rPr lang="tr-TR" u="sng" dirty="0">
                <a:solidFill>
                  <a:srgbClr val="FF0000"/>
                </a:solidFill>
              </a:rPr>
              <a:t>(Adlaşmış sıfat fiil)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88929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0000"/>
                </a:solidFill>
              </a:rPr>
              <a:t>3) Zarf-Fiil </a:t>
            </a:r>
            <a:r>
              <a:rPr lang="tr-TR" b="1" dirty="0">
                <a:solidFill>
                  <a:srgbClr val="FF0000"/>
                </a:solidFill>
              </a:rPr>
              <a:t>(Bağ-Fiil, Ulaç)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/>
          </a:bodyPr>
          <a:lstStyle/>
          <a:p>
            <a:r>
              <a:rPr lang="tr-TR" dirty="0"/>
              <a:t>Fiillere getirilen </a:t>
            </a:r>
            <a:r>
              <a:rPr lang="tr-TR" dirty="0">
                <a:solidFill>
                  <a:srgbClr val="FF0000"/>
                </a:solidFill>
              </a:rPr>
              <a:t>“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ken</a:t>
            </a:r>
            <a:r>
              <a:rPr lang="tr-TR" dirty="0">
                <a:solidFill>
                  <a:srgbClr val="FF0000"/>
                </a:solidFill>
              </a:rPr>
              <a:t>, </a:t>
            </a:r>
            <a:r>
              <a:rPr lang="tr-TR" b="1" dirty="0">
                <a:solidFill>
                  <a:srgbClr val="FF0000"/>
                </a:solidFill>
              </a:rPr>
              <a:t>-alı</a:t>
            </a:r>
            <a:r>
              <a:rPr lang="tr-TR" dirty="0">
                <a:solidFill>
                  <a:srgbClr val="FF0000"/>
                </a:solidFill>
              </a:rPr>
              <a:t> (-eli),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madan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meden</a:t>
            </a:r>
            <a:r>
              <a:rPr lang="tr-TR" dirty="0">
                <a:solidFill>
                  <a:srgbClr val="FF0000"/>
                </a:solidFill>
              </a:rPr>
              <a:t>),</a:t>
            </a:r>
            <a:r>
              <a:rPr lang="tr-TR" b="1" dirty="0">
                <a:solidFill>
                  <a:srgbClr val="FF0000"/>
                </a:solidFill>
              </a:rPr>
              <a:t> ---ince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ınca</a:t>
            </a:r>
            <a:r>
              <a:rPr lang="tr-TR" dirty="0">
                <a:solidFill>
                  <a:srgbClr val="FF0000"/>
                </a:solidFill>
              </a:rPr>
              <a:t>, -unca, -ünce), </a:t>
            </a:r>
            <a:r>
              <a:rPr lang="tr-TR" b="1" dirty="0">
                <a:solidFill>
                  <a:srgbClr val="FF0000"/>
                </a:solidFill>
              </a:rPr>
              <a:t>-ip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ıp</a:t>
            </a:r>
            <a:r>
              <a:rPr lang="tr-TR" dirty="0">
                <a:solidFill>
                  <a:srgbClr val="FF0000"/>
                </a:solidFill>
              </a:rPr>
              <a:t>, -</a:t>
            </a:r>
            <a:r>
              <a:rPr lang="tr-TR" dirty="0" err="1">
                <a:solidFill>
                  <a:srgbClr val="FF0000"/>
                </a:solidFill>
              </a:rPr>
              <a:t>up</a:t>
            </a:r>
            <a:r>
              <a:rPr lang="tr-TR" dirty="0">
                <a:solidFill>
                  <a:srgbClr val="FF0000"/>
                </a:solidFill>
              </a:rPr>
              <a:t>, -</a:t>
            </a:r>
            <a:r>
              <a:rPr lang="tr-TR" dirty="0" err="1">
                <a:solidFill>
                  <a:srgbClr val="FF0000"/>
                </a:solidFill>
              </a:rPr>
              <a:t>üp</a:t>
            </a:r>
            <a:r>
              <a:rPr lang="tr-TR" dirty="0">
                <a:solidFill>
                  <a:srgbClr val="FF0000"/>
                </a:solidFill>
              </a:rPr>
              <a:t>), </a:t>
            </a:r>
            <a:r>
              <a:rPr lang="tr-TR" b="1" dirty="0">
                <a:solidFill>
                  <a:srgbClr val="FF0000"/>
                </a:solidFill>
              </a:rPr>
              <a:t>-arak</a:t>
            </a:r>
            <a:r>
              <a:rPr lang="tr-TR" dirty="0">
                <a:solidFill>
                  <a:srgbClr val="FF0000"/>
                </a:solidFill>
              </a:rPr>
              <a:t> (-erek),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dıkça</a:t>
            </a:r>
            <a:r>
              <a:rPr lang="tr-TR" dirty="0">
                <a:solidFill>
                  <a:srgbClr val="FF0000"/>
                </a:solidFill>
              </a:rPr>
              <a:t> (-dikçe, -</a:t>
            </a:r>
            <a:r>
              <a:rPr lang="tr-TR" dirty="0" err="1">
                <a:solidFill>
                  <a:srgbClr val="FF0000"/>
                </a:solidFill>
              </a:rPr>
              <a:t>dukça</a:t>
            </a:r>
            <a:r>
              <a:rPr lang="tr-TR" dirty="0">
                <a:solidFill>
                  <a:srgbClr val="FF0000"/>
                </a:solidFill>
              </a:rPr>
              <a:t>, -dükçe, -</a:t>
            </a:r>
            <a:r>
              <a:rPr lang="tr-TR" dirty="0" err="1">
                <a:solidFill>
                  <a:srgbClr val="FF0000"/>
                </a:solidFill>
              </a:rPr>
              <a:t>tıkça</a:t>
            </a:r>
            <a:r>
              <a:rPr lang="tr-TR" dirty="0">
                <a:solidFill>
                  <a:srgbClr val="FF0000"/>
                </a:solidFill>
              </a:rPr>
              <a:t>, -tikçe, </a:t>
            </a:r>
            <a:r>
              <a:rPr lang="tr-TR" dirty="0" err="1">
                <a:solidFill>
                  <a:srgbClr val="FF0000"/>
                </a:solidFill>
              </a:rPr>
              <a:t>tukça</a:t>
            </a:r>
            <a:r>
              <a:rPr lang="tr-TR" dirty="0">
                <a:solidFill>
                  <a:srgbClr val="FF0000"/>
                </a:solidFill>
              </a:rPr>
              <a:t>, -</a:t>
            </a:r>
            <a:r>
              <a:rPr lang="tr-TR" dirty="0" err="1">
                <a:solidFill>
                  <a:srgbClr val="FF0000"/>
                </a:solidFill>
              </a:rPr>
              <a:t>tükçe</a:t>
            </a:r>
            <a:r>
              <a:rPr lang="tr-TR" dirty="0">
                <a:solidFill>
                  <a:srgbClr val="FF0000"/>
                </a:solidFill>
              </a:rPr>
              <a:t>), </a:t>
            </a:r>
            <a:r>
              <a:rPr lang="tr-TR" b="1" dirty="0">
                <a:solidFill>
                  <a:srgbClr val="FF0000"/>
                </a:solidFill>
              </a:rPr>
              <a:t>-e… -e</a:t>
            </a:r>
            <a:r>
              <a:rPr lang="tr-TR" dirty="0">
                <a:solidFill>
                  <a:srgbClr val="FF0000"/>
                </a:solidFill>
              </a:rPr>
              <a:t> (-a… -a), </a:t>
            </a:r>
            <a:r>
              <a:rPr lang="tr-TR" b="1" dirty="0">
                <a:solidFill>
                  <a:srgbClr val="FF0000"/>
                </a:solidFill>
              </a:rPr>
              <a:t>-r… -</a:t>
            </a:r>
            <a:r>
              <a:rPr lang="tr-TR" b="1" dirty="0" err="1">
                <a:solidFill>
                  <a:srgbClr val="FF0000"/>
                </a:solidFill>
              </a:rPr>
              <a:t>maz</a:t>
            </a:r>
            <a:r>
              <a:rPr lang="tr-TR" b="1" dirty="0">
                <a:solidFill>
                  <a:srgbClr val="FF0000"/>
                </a:solidFill>
              </a:rPr>
              <a:t> </a:t>
            </a:r>
            <a:r>
              <a:rPr lang="tr-TR" dirty="0">
                <a:solidFill>
                  <a:srgbClr val="FF0000"/>
                </a:solidFill>
              </a:rPr>
              <a:t>(-r… -</a:t>
            </a:r>
            <a:r>
              <a:rPr lang="tr-TR" dirty="0" err="1">
                <a:solidFill>
                  <a:srgbClr val="FF0000"/>
                </a:solidFill>
              </a:rPr>
              <a:t>mez</a:t>
            </a:r>
            <a:r>
              <a:rPr lang="tr-TR" dirty="0">
                <a:solidFill>
                  <a:srgbClr val="FF0000"/>
                </a:solidFill>
              </a:rPr>
              <a:t>),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casına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cesine</a:t>
            </a:r>
            <a:r>
              <a:rPr lang="tr-TR" dirty="0">
                <a:solidFill>
                  <a:srgbClr val="FF0000"/>
                </a:solidFill>
              </a:rPr>
              <a:t>),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meksizin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maksızın</a:t>
            </a:r>
            <a:r>
              <a:rPr lang="tr-TR" dirty="0">
                <a:solidFill>
                  <a:srgbClr val="FF0000"/>
                </a:solidFill>
              </a:rPr>
              <a:t>),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dığında</a:t>
            </a:r>
            <a:r>
              <a:rPr lang="tr-TR" dirty="0">
                <a:solidFill>
                  <a:srgbClr val="FF0000"/>
                </a:solidFill>
              </a:rPr>
              <a:t> (-</a:t>
            </a:r>
            <a:r>
              <a:rPr lang="tr-TR" dirty="0" err="1">
                <a:solidFill>
                  <a:srgbClr val="FF0000"/>
                </a:solidFill>
              </a:rPr>
              <a:t>diğinde</a:t>
            </a:r>
            <a:r>
              <a:rPr lang="tr-TR" dirty="0">
                <a:solidFill>
                  <a:srgbClr val="FF0000"/>
                </a:solidFill>
              </a:rPr>
              <a:t>, -</a:t>
            </a:r>
            <a:r>
              <a:rPr lang="tr-TR" dirty="0" err="1">
                <a:solidFill>
                  <a:srgbClr val="FF0000"/>
                </a:solidFill>
              </a:rPr>
              <a:t>duğunda</a:t>
            </a:r>
            <a:r>
              <a:rPr lang="tr-TR" dirty="0">
                <a:solidFill>
                  <a:srgbClr val="FF0000"/>
                </a:solidFill>
              </a:rPr>
              <a:t>, -düğünde, -tığında, -</a:t>
            </a:r>
            <a:r>
              <a:rPr lang="tr-TR" dirty="0" err="1">
                <a:solidFill>
                  <a:srgbClr val="FF0000"/>
                </a:solidFill>
              </a:rPr>
              <a:t>tiğinde</a:t>
            </a:r>
            <a:r>
              <a:rPr lang="tr-TR" dirty="0">
                <a:solidFill>
                  <a:srgbClr val="FF0000"/>
                </a:solidFill>
              </a:rPr>
              <a:t>, -tuğunda, -</a:t>
            </a:r>
            <a:r>
              <a:rPr lang="tr-TR" dirty="0" err="1">
                <a:solidFill>
                  <a:srgbClr val="FF0000"/>
                </a:solidFill>
              </a:rPr>
              <a:t>tüğünde</a:t>
            </a:r>
            <a:r>
              <a:rPr lang="tr-TR" dirty="0">
                <a:solidFill>
                  <a:srgbClr val="FF0000"/>
                </a:solidFill>
              </a:rPr>
              <a:t>, -asıya, -</a:t>
            </a:r>
            <a:r>
              <a:rPr lang="tr-TR" dirty="0" err="1">
                <a:solidFill>
                  <a:srgbClr val="FF0000"/>
                </a:solidFill>
              </a:rPr>
              <a:t>esiye</a:t>
            </a:r>
            <a:r>
              <a:rPr lang="tr-TR" dirty="0">
                <a:solidFill>
                  <a:srgbClr val="FF0000"/>
                </a:solidFill>
              </a:rPr>
              <a:t>)” </a:t>
            </a:r>
            <a:r>
              <a:rPr lang="tr-TR" dirty="0"/>
              <a:t>ekleriyle cümlede </a:t>
            </a:r>
            <a:r>
              <a:rPr lang="tr-TR" dirty="0">
                <a:solidFill>
                  <a:schemeClr val="accent1"/>
                </a:solidFill>
              </a:rPr>
              <a:t>zarf olarak</a:t>
            </a:r>
            <a:r>
              <a:rPr lang="tr-TR" dirty="0"/>
              <a:t> </a:t>
            </a:r>
            <a:r>
              <a:rPr lang="tr-TR" dirty="0">
                <a:solidFill>
                  <a:schemeClr val="accent1"/>
                </a:solidFill>
              </a:rPr>
              <a:t>kullanılan</a:t>
            </a:r>
            <a:r>
              <a:rPr lang="tr-TR" dirty="0"/>
              <a:t> sözcüklerdir.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Örnekler: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Dereyi </a:t>
            </a:r>
            <a:r>
              <a:rPr lang="tr-TR" u="sng" dirty="0"/>
              <a:t>gör</a:t>
            </a:r>
            <a:r>
              <a:rPr lang="tr-TR" b="1" u="sng" dirty="0">
                <a:solidFill>
                  <a:srgbClr val="FF0000"/>
                </a:solidFill>
              </a:rPr>
              <a:t>meden</a:t>
            </a:r>
            <a:r>
              <a:rPr lang="tr-TR" dirty="0"/>
              <a:t> paçaları sıvama.</a:t>
            </a:r>
          </a:p>
          <a:p>
            <a:r>
              <a:rPr lang="tr-TR" dirty="0"/>
              <a:t> El, elin eşeğini türkü </a:t>
            </a:r>
            <a:r>
              <a:rPr lang="tr-TR" u="sng" dirty="0"/>
              <a:t>çağır</a:t>
            </a:r>
            <a:r>
              <a:rPr lang="tr-TR" b="1" u="sng" dirty="0">
                <a:solidFill>
                  <a:srgbClr val="FF0000"/>
                </a:solidFill>
              </a:rPr>
              <a:t>arak</a:t>
            </a:r>
            <a:r>
              <a:rPr lang="tr-TR" dirty="0"/>
              <a:t> arar.</a:t>
            </a:r>
          </a:p>
          <a:p>
            <a:r>
              <a:rPr lang="tr-TR" dirty="0"/>
              <a:t> Kol </a:t>
            </a:r>
            <a:r>
              <a:rPr lang="tr-TR" u="sng" dirty="0"/>
              <a:t>kesilir</a:t>
            </a:r>
            <a:r>
              <a:rPr lang="tr-TR" b="1" u="sng" dirty="0">
                <a:solidFill>
                  <a:srgbClr val="FF0000"/>
                </a:solidFill>
              </a:rPr>
              <a:t>ken</a:t>
            </a:r>
            <a:r>
              <a:rPr lang="tr-TR" dirty="0"/>
              <a:t> parmak acımaz.</a:t>
            </a:r>
          </a:p>
          <a:p>
            <a:r>
              <a:rPr lang="tr-TR" dirty="0"/>
              <a:t> Çocuklar, </a:t>
            </a:r>
            <a:r>
              <a:rPr lang="tr-TR" u="sng" dirty="0"/>
              <a:t>konuş</a:t>
            </a:r>
            <a:r>
              <a:rPr lang="tr-TR" b="1" u="sng" dirty="0">
                <a:solidFill>
                  <a:srgbClr val="FF0000"/>
                </a:solidFill>
              </a:rPr>
              <a:t>a</a:t>
            </a:r>
            <a:r>
              <a:rPr lang="tr-TR" u="sng" dirty="0"/>
              <a:t> konuş</a:t>
            </a:r>
            <a:r>
              <a:rPr lang="tr-TR" b="1" u="sng" dirty="0">
                <a:solidFill>
                  <a:srgbClr val="FF0000"/>
                </a:solidFill>
              </a:rPr>
              <a:t>a</a:t>
            </a:r>
            <a:r>
              <a:rPr lang="tr-TR" dirty="0"/>
              <a:t> yanımızdan geçtiler.</a:t>
            </a:r>
          </a:p>
          <a:p>
            <a:r>
              <a:rPr lang="tr-TR" dirty="0"/>
              <a:t>İçeri </a:t>
            </a:r>
            <a:r>
              <a:rPr lang="tr-TR" u="sng" dirty="0"/>
              <a:t>gire</a:t>
            </a:r>
            <a:r>
              <a:rPr lang="tr-TR" b="1" u="sng" dirty="0">
                <a:solidFill>
                  <a:srgbClr val="FF0000"/>
                </a:solidFill>
              </a:rPr>
              <a:t>r</a:t>
            </a:r>
            <a:r>
              <a:rPr lang="tr-TR" u="sng" dirty="0"/>
              <a:t> gir</a:t>
            </a:r>
            <a:r>
              <a:rPr lang="tr-TR" b="1" u="sng" dirty="0">
                <a:solidFill>
                  <a:srgbClr val="FF0000"/>
                </a:solidFill>
              </a:rPr>
              <a:t>mez</a:t>
            </a:r>
            <a:r>
              <a:rPr lang="tr-TR" dirty="0"/>
              <a:t> konuşmaya başladı.</a:t>
            </a:r>
          </a:p>
          <a:p>
            <a:r>
              <a:rPr lang="tr-TR" dirty="0"/>
              <a:t>O yanımıza </a:t>
            </a:r>
            <a:r>
              <a:rPr lang="tr-TR" u="sng" dirty="0"/>
              <a:t>gel</a:t>
            </a:r>
            <a:r>
              <a:rPr lang="tr-TR" u="sng" dirty="0">
                <a:solidFill>
                  <a:srgbClr val="FF0000"/>
                </a:solidFill>
              </a:rPr>
              <a:t>ince</a:t>
            </a:r>
            <a:r>
              <a:rPr lang="tr-TR" dirty="0"/>
              <a:t> çok sevinirdim.</a:t>
            </a:r>
          </a:p>
          <a:p>
            <a:r>
              <a:rPr lang="tr-TR" dirty="0"/>
              <a:t>Sevdiği yemeklerden </a:t>
            </a:r>
            <a:r>
              <a:rPr lang="tr-TR" u="sng" dirty="0"/>
              <a:t>doy</a:t>
            </a:r>
            <a:r>
              <a:rPr lang="tr-TR" u="sng" dirty="0">
                <a:solidFill>
                  <a:srgbClr val="FF0000"/>
                </a:solidFill>
              </a:rPr>
              <a:t>asıya</a:t>
            </a:r>
            <a:r>
              <a:rPr lang="tr-TR" dirty="0"/>
              <a:t> yedi.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175DC5-D868-40EB-B09D-B3567709B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D27C60-1014-4B6E-9842-51E7A4CA7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O mahalleden </a:t>
            </a:r>
            <a:r>
              <a:rPr lang="tr-TR" u="sng" dirty="0"/>
              <a:t>ayrıl</a:t>
            </a:r>
            <a:r>
              <a:rPr lang="tr-TR" b="1" u="sng" dirty="0">
                <a:solidFill>
                  <a:srgbClr val="FF0000"/>
                </a:solidFill>
              </a:rPr>
              <a:t>alı</a:t>
            </a:r>
            <a:r>
              <a:rPr lang="tr-TR" dirty="0"/>
              <a:t> tam üç yıl olmuş.</a:t>
            </a:r>
          </a:p>
          <a:p>
            <a:r>
              <a:rPr lang="tr-TR" dirty="0"/>
              <a:t> Eve </a:t>
            </a:r>
            <a:r>
              <a:rPr lang="tr-TR" u="sng" dirty="0"/>
              <a:t>gel</a:t>
            </a:r>
            <a:r>
              <a:rPr lang="tr-TR" u="sng" dirty="0">
                <a:solidFill>
                  <a:srgbClr val="FF0000"/>
                </a:solidFill>
              </a:rPr>
              <a:t>ip</a:t>
            </a:r>
            <a:r>
              <a:rPr lang="tr-TR" dirty="0"/>
              <a:t> biraz dinleneceğim.</a:t>
            </a:r>
          </a:p>
          <a:p>
            <a:r>
              <a:rPr lang="tr-TR" dirty="0"/>
              <a:t> Küçükken </a:t>
            </a:r>
            <a:r>
              <a:rPr lang="tr-TR" u="sng" dirty="0"/>
              <a:t>gül</a:t>
            </a:r>
            <a:r>
              <a:rPr lang="tr-TR" b="1" u="sng" dirty="0">
                <a:solidFill>
                  <a:srgbClr val="FF0000"/>
                </a:solidFill>
              </a:rPr>
              <a:t>e</a:t>
            </a:r>
            <a:r>
              <a:rPr lang="tr-TR" u="sng" dirty="0"/>
              <a:t> gül</a:t>
            </a:r>
            <a:r>
              <a:rPr lang="tr-TR" u="sng" dirty="0">
                <a:solidFill>
                  <a:srgbClr val="FF0000"/>
                </a:solidFill>
              </a:rPr>
              <a:t>e</a:t>
            </a:r>
            <a:r>
              <a:rPr lang="tr-TR" dirty="0"/>
              <a:t> okula giderdik. </a:t>
            </a:r>
          </a:p>
          <a:p>
            <a:r>
              <a:rPr lang="tr-TR" dirty="0"/>
              <a:t> Sizinle İstanbul’a </a:t>
            </a:r>
            <a:r>
              <a:rPr lang="tr-TR" u="sng" dirty="0"/>
              <a:t>gel</a:t>
            </a:r>
            <a:r>
              <a:rPr lang="tr-TR" b="1" u="sng" dirty="0">
                <a:solidFill>
                  <a:srgbClr val="FF0000"/>
                </a:solidFill>
              </a:rPr>
              <a:t>ince</a:t>
            </a:r>
            <a:r>
              <a:rPr lang="tr-TR" dirty="0"/>
              <a:t> görüşürüz.</a:t>
            </a:r>
          </a:p>
          <a:p>
            <a:r>
              <a:rPr lang="tr-TR" dirty="0"/>
              <a:t> Çocuk, </a:t>
            </a:r>
            <a:r>
              <a:rPr lang="tr-TR" u="sng" dirty="0"/>
              <a:t>uçar</a:t>
            </a:r>
            <a:r>
              <a:rPr lang="tr-TR" u="sng" dirty="0">
                <a:solidFill>
                  <a:srgbClr val="FF0000"/>
                </a:solidFill>
              </a:rPr>
              <a:t>casına</a:t>
            </a:r>
            <a:r>
              <a:rPr lang="tr-TR" dirty="0"/>
              <a:t> eve gitti.</a:t>
            </a:r>
          </a:p>
          <a:p>
            <a:r>
              <a:rPr lang="tr-TR" dirty="0"/>
              <a:t>Seni </a:t>
            </a:r>
            <a:r>
              <a:rPr lang="tr-TR" u="sng" dirty="0"/>
              <a:t>gör</a:t>
            </a:r>
            <a:r>
              <a:rPr lang="tr-TR" u="sng" dirty="0">
                <a:solidFill>
                  <a:srgbClr val="FF0000"/>
                </a:solidFill>
              </a:rPr>
              <a:t>dükçe</a:t>
            </a:r>
            <a:r>
              <a:rPr lang="tr-TR" dirty="0"/>
              <a:t> mutlu oluyorum.</a:t>
            </a:r>
          </a:p>
          <a:p>
            <a:r>
              <a:rPr lang="tr-TR" dirty="0"/>
              <a:t>Uçaktan </a:t>
            </a:r>
            <a:r>
              <a:rPr lang="tr-TR" u="sng" dirty="0"/>
              <a:t>in</a:t>
            </a:r>
            <a:r>
              <a:rPr lang="tr-TR" u="sng" dirty="0">
                <a:solidFill>
                  <a:srgbClr val="FF0000"/>
                </a:solidFill>
              </a:rPr>
              <a:t>diğinde</a:t>
            </a:r>
            <a:r>
              <a:rPr lang="tr-TR" dirty="0"/>
              <a:t> hemen beni ara.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2444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D2BC1-F5C5-494A-BE1D-6FBF1BF46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B1D279-5D79-45F2-A1EF-E4177A40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02634"/>
          </a:xfrm>
        </p:spPr>
        <p:txBody>
          <a:bodyPr/>
          <a:lstStyle/>
          <a:p>
            <a:r>
              <a:rPr lang="tr-TR" dirty="0"/>
              <a:t>NOT: </a:t>
            </a:r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tr-TR" dirty="0" err="1">
                <a:solidFill>
                  <a:srgbClr val="FF0000"/>
                </a:solidFill>
              </a:rPr>
              <a:t>ken</a:t>
            </a:r>
            <a:r>
              <a:rPr lang="tr-TR" dirty="0">
                <a:solidFill>
                  <a:srgbClr val="FF0000"/>
                </a:solidFill>
              </a:rPr>
              <a:t> zarf fiil eki</a:t>
            </a:r>
            <a:r>
              <a:rPr lang="tr-TR" dirty="0"/>
              <a:t>, eğer </a:t>
            </a:r>
            <a:r>
              <a:rPr lang="tr-TR" dirty="0">
                <a:solidFill>
                  <a:srgbClr val="FF0000"/>
                </a:solidFill>
              </a:rPr>
              <a:t>isme gelir ise </a:t>
            </a:r>
            <a:r>
              <a:rPr lang="tr-TR" dirty="0">
                <a:solidFill>
                  <a:schemeClr val="accent1"/>
                </a:solidFill>
              </a:rPr>
              <a:t>fiilimsi olmaz </a:t>
            </a:r>
            <a:r>
              <a:rPr lang="tr-TR" dirty="0">
                <a:solidFill>
                  <a:srgbClr val="FF0000"/>
                </a:solidFill>
              </a:rPr>
              <a:t>isim olur.</a:t>
            </a:r>
          </a:p>
          <a:p>
            <a:r>
              <a:rPr lang="tr-TR" u="sng" dirty="0"/>
              <a:t>Örnek: </a:t>
            </a:r>
          </a:p>
          <a:p>
            <a:pPr marL="0" indent="0">
              <a:buNone/>
            </a:pPr>
            <a:r>
              <a:rPr lang="tr-TR" dirty="0"/>
              <a:t>Sahilde </a:t>
            </a:r>
            <a:r>
              <a:rPr lang="tr-TR" u="sng" dirty="0"/>
              <a:t>gezer</a:t>
            </a:r>
            <a:r>
              <a:rPr lang="tr-TR" u="sng" dirty="0">
                <a:solidFill>
                  <a:srgbClr val="FF0000"/>
                </a:solidFill>
              </a:rPr>
              <a:t>ken</a:t>
            </a:r>
            <a:r>
              <a:rPr lang="tr-TR" dirty="0"/>
              <a:t> ona rastladım.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u="sng" dirty="0">
                <a:solidFill>
                  <a:srgbClr val="FF0000"/>
                </a:solidFill>
              </a:rPr>
              <a:t>Zarf fiil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tr-TR" dirty="0"/>
              <a:t>Sen sınıftay</a:t>
            </a:r>
            <a:r>
              <a:rPr lang="tr-TR" dirty="0">
                <a:solidFill>
                  <a:schemeClr val="accent1"/>
                </a:solidFill>
              </a:rPr>
              <a:t>ken</a:t>
            </a:r>
            <a:r>
              <a:rPr lang="tr-TR" dirty="0"/>
              <a:t> ben evdeydim. </a:t>
            </a:r>
            <a:r>
              <a:rPr lang="tr-TR" dirty="0">
                <a:solidFill>
                  <a:schemeClr val="accent1"/>
                </a:solidFill>
              </a:rPr>
              <a:t>(İsme geldiği için </a:t>
            </a:r>
            <a:r>
              <a:rPr lang="tr-TR" u="sng" dirty="0">
                <a:solidFill>
                  <a:schemeClr val="accent1"/>
                </a:solidFill>
              </a:rPr>
              <a:t>fiilimsi değil </a:t>
            </a:r>
            <a:r>
              <a:rPr lang="tr-TR" dirty="0">
                <a:solidFill>
                  <a:schemeClr val="accent1"/>
                </a:solidFill>
              </a:rPr>
              <a:t>isimdir.)</a:t>
            </a:r>
          </a:p>
          <a:p>
            <a:pPr marL="0" indent="0">
              <a:buNone/>
            </a:pPr>
            <a:r>
              <a:rPr lang="tr-TR" dirty="0"/>
              <a:t>Sen </a:t>
            </a:r>
            <a:r>
              <a:rPr lang="tr-TR" u="sng" dirty="0"/>
              <a:t>koş</a:t>
            </a:r>
            <a:r>
              <a:rPr lang="tr-TR" u="sng" dirty="0">
                <a:solidFill>
                  <a:srgbClr val="FF0000"/>
                </a:solidFill>
              </a:rPr>
              <a:t>unca</a:t>
            </a:r>
            <a:r>
              <a:rPr lang="tr-TR" dirty="0"/>
              <a:t> çok terledin. </a:t>
            </a:r>
            <a:r>
              <a:rPr lang="tr-TR" u="sng" dirty="0">
                <a:solidFill>
                  <a:srgbClr val="FF0000"/>
                </a:solidFill>
              </a:rPr>
              <a:t>(Zarf fiildir)</a:t>
            </a:r>
          </a:p>
          <a:p>
            <a:pPr marL="0" indent="0">
              <a:buNone/>
            </a:pPr>
            <a:r>
              <a:rPr lang="tr-TR" dirty="0"/>
              <a:t>Nehir boy</a:t>
            </a:r>
            <a:r>
              <a:rPr lang="tr-TR" dirty="0">
                <a:solidFill>
                  <a:schemeClr val="accent1"/>
                </a:solidFill>
              </a:rPr>
              <a:t>unca</a:t>
            </a:r>
            <a:r>
              <a:rPr lang="tr-TR" dirty="0"/>
              <a:t> yürüdük. </a:t>
            </a:r>
            <a:r>
              <a:rPr lang="tr-TR" dirty="0">
                <a:solidFill>
                  <a:schemeClr val="accent1"/>
                </a:solidFill>
              </a:rPr>
              <a:t>(İsme geldiği için fiilimsi değildir.)</a:t>
            </a:r>
          </a:p>
        </p:txBody>
      </p:sp>
    </p:spTree>
    <p:extLst>
      <p:ext uri="{BB962C8B-B14F-4D97-AF65-F5344CB8AC3E}">
        <p14:creationId xmlns:p14="http://schemas.microsoft.com/office/powerpoint/2010/main" val="2230738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3E36D3-A7E0-4C9A-B990-F69CFC30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375354-0804-4715-9887-B8298FF6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Zarf fiiller, cümleye </a:t>
            </a:r>
            <a:r>
              <a:rPr lang="tr-TR" dirty="0">
                <a:solidFill>
                  <a:srgbClr val="FF0000"/>
                </a:solidFill>
              </a:rPr>
              <a:t>zaman</a:t>
            </a:r>
            <a:r>
              <a:rPr lang="tr-TR" dirty="0"/>
              <a:t> veya </a:t>
            </a:r>
            <a:r>
              <a:rPr lang="tr-TR" dirty="0">
                <a:solidFill>
                  <a:srgbClr val="FF0000"/>
                </a:solidFill>
              </a:rPr>
              <a:t>durum</a:t>
            </a:r>
            <a:r>
              <a:rPr lang="tr-TR" dirty="0"/>
              <a:t> anlamı katarlar.</a:t>
            </a:r>
          </a:p>
          <a:p>
            <a:r>
              <a:rPr lang="tr-TR" dirty="0">
                <a:solidFill>
                  <a:srgbClr val="FFC000"/>
                </a:solidFill>
              </a:rPr>
              <a:t>Nasıl</a:t>
            </a:r>
            <a:r>
              <a:rPr lang="tr-TR" dirty="0"/>
              <a:t>………………………………….</a:t>
            </a:r>
            <a:r>
              <a:rPr lang="tr-TR" dirty="0">
                <a:solidFill>
                  <a:srgbClr val="FF0000"/>
                </a:solidFill>
              </a:rPr>
              <a:t>Durum</a:t>
            </a:r>
          </a:p>
          <a:p>
            <a:r>
              <a:rPr lang="tr-TR" dirty="0">
                <a:solidFill>
                  <a:srgbClr val="FFC000"/>
                </a:solidFill>
              </a:rPr>
              <a:t>Ne zaman</a:t>
            </a:r>
            <a:r>
              <a:rPr lang="tr-TR" dirty="0"/>
              <a:t>………………………….</a:t>
            </a:r>
            <a:r>
              <a:rPr lang="tr-TR" dirty="0">
                <a:solidFill>
                  <a:srgbClr val="FF0000"/>
                </a:solidFill>
              </a:rPr>
              <a:t>Zaman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anlamı bildirirler.</a:t>
            </a:r>
          </a:p>
        </p:txBody>
      </p:sp>
    </p:spTree>
    <p:extLst>
      <p:ext uri="{BB962C8B-B14F-4D97-AF65-F5344CB8AC3E}">
        <p14:creationId xmlns:p14="http://schemas.microsoft.com/office/powerpoint/2010/main" val="1429074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7D3B93-AC75-4EB0-92EA-8E97127FF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AAFD14-B9C0-462A-9297-EC3C703B7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217024" cy="4525963"/>
          </a:xfrm>
        </p:spPr>
        <p:txBody>
          <a:bodyPr>
            <a:normAutofit/>
          </a:bodyPr>
          <a:lstStyle/>
          <a:p>
            <a:r>
              <a:rPr lang="tr-TR" dirty="0"/>
              <a:t>Çocuk, annesine sarıl</a:t>
            </a:r>
            <a:r>
              <a:rPr lang="tr-TR" dirty="0">
                <a:solidFill>
                  <a:srgbClr val="FF0000"/>
                </a:solidFill>
              </a:rPr>
              <a:t>ıp </a:t>
            </a:r>
            <a:r>
              <a:rPr lang="tr-TR" dirty="0"/>
              <a:t>ağladı. </a:t>
            </a:r>
            <a:r>
              <a:rPr lang="tr-TR" dirty="0">
                <a:solidFill>
                  <a:srgbClr val="FF0000"/>
                </a:solidFill>
              </a:rPr>
              <a:t>(Durum)</a:t>
            </a:r>
          </a:p>
          <a:p>
            <a:r>
              <a:rPr lang="tr-TR" dirty="0"/>
              <a:t>Kar yağ</a:t>
            </a:r>
            <a:r>
              <a:rPr lang="tr-TR" dirty="0">
                <a:solidFill>
                  <a:srgbClr val="FF0000"/>
                </a:solidFill>
              </a:rPr>
              <a:t>ınca</a:t>
            </a:r>
            <a:r>
              <a:rPr lang="tr-TR" dirty="0"/>
              <a:t> insanlar çok sevinir. </a:t>
            </a:r>
            <a:r>
              <a:rPr lang="tr-TR" dirty="0">
                <a:solidFill>
                  <a:srgbClr val="FF0000"/>
                </a:solidFill>
              </a:rPr>
              <a:t>(Zaman)</a:t>
            </a:r>
          </a:p>
          <a:p>
            <a:r>
              <a:rPr lang="tr-TR" dirty="0"/>
              <a:t>Bu soruları çöz</a:t>
            </a:r>
            <a:r>
              <a:rPr lang="tr-TR" dirty="0">
                <a:solidFill>
                  <a:srgbClr val="FF0000"/>
                </a:solidFill>
              </a:rPr>
              <a:t>meden</a:t>
            </a:r>
            <a:r>
              <a:rPr lang="tr-TR" dirty="0"/>
              <a:t> sınava girme. </a:t>
            </a:r>
            <a:r>
              <a:rPr lang="tr-TR" dirty="0">
                <a:solidFill>
                  <a:srgbClr val="FF0000"/>
                </a:solidFill>
              </a:rPr>
              <a:t>(Durum)</a:t>
            </a:r>
          </a:p>
          <a:p>
            <a:r>
              <a:rPr lang="tr-TR" dirty="0"/>
              <a:t>Arabamız ilerle</a:t>
            </a:r>
            <a:r>
              <a:rPr lang="tr-TR" dirty="0">
                <a:solidFill>
                  <a:srgbClr val="FF0000"/>
                </a:solidFill>
              </a:rPr>
              <a:t>dikçe</a:t>
            </a:r>
            <a:r>
              <a:rPr lang="tr-TR" dirty="0"/>
              <a:t> mutlu oluyorduk. </a:t>
            </a:r>
            <a:r>
              <a:rPr lang="tr-TR" dirty="0">
                <a:solidFill>
                  <a:srgbClr val="FF0000"/>
                </a:solidFill>
              </a:rPr>
              <a:t>(Zaman)</a:t>
            </a:r>
          </a:p>
          <a:p>
            <a:r>
              <a:rPr lang="tr-TR" dirty="0"/>
              <a:t>Yanımıza gel</a:t>
            </a:r>
            <a:r>
              <a:rPr lang="tr-TR" dirty="0">
                <a:solidFill>
                  <a:srgbClr val="FF0000"/>
                </a:solidFill>
              </a:rPr>
              <a:t>ir</a:t>
            </a:r>
            <a:r>
              <a:rPr lang="tr-TR" dirty="0"/>
              <a:t> gel</a:t>
            </a:r>
            <a:r>
              <a:rPr lang="tr-TR" dirty="0">
                <a:solidFill>
                  <a:srgbClr val="FF0000"/>
                </a:solidFill>
              </a:rPr>
              <a:t>mez</a:t>
            </a:r>
            <a:r>
              <a:rPr lang="tr-TR" dirty="0"/>
              <a:t> bağırmaya başladı. </a:t>
            </a:r>
            <a:r>
              <a:rPr lang="tr-TR" dirty="0">
                <a:solidFill>
                  <a:srgbClr val="FF0000"/>
                </a:solidFill>
              </a:rPr>
              <a:t>(Zaman)</a:t>
            </a:r>
          </a:p>
          <a:p>
            <a:r>
              <a:rPr lang="tr-TR" dirty="0"/>
              <a:t>Köy yolunda çamurlara bat</a:t>
            </a:r>
            <a:r>
              <a:rPr lang="tr-TR" dirty="0">
                <a:solidFill>
                  <a:srgbClr val="FF0000"/>
                </a:solidFill>
              </a:rPr>
              <a:t>a</a:t>
            </a:r>
            <a:r>
              <a:rPr lang="tr-TR" dirty="0"/>
              <a:t> çık</a:t>
            </a:r>
            <a:r>
              <a:rPr lang="tr-TR" dirty="0">
                <a:solidFill>
                  <a:srgbClr val="FF0000"/>
                </a:solidFill>
              </a:rPr>
              <a:t>a</a:t>
            </a:r>
            <a:r>
              <a:rPr lang="tr-TR" dirty="0"/>
              <a:t> ilerliyoruz.</a:t>
            </a:r>
            <a:r>
              <a:rPr lang="tr-TR" dirty="0">
                <a:solidFill>
                  <a:srgbClr val="FF0000"/>
                </a:solidFill>
              </a:rPr>
              <a:t>(Durum)</a:t>
            </a:r>
          </a:p>
          <a:p>
            <a:r>
              <a:rPr lang="tr-TR" dirty="0"/>
              <a:t>Buraya taşın</a:t>
            </a:r>
            <a:r>
              <a:rPr lang="tr-TR" dirty="0">
                <a:solidFill>
                  <a:srgbClr val="FF0000"/>
                </a:solidFill>
              </a:rPr>
              <a:t>alı</a:t>
            </a:r>
            <a:r>
              <a:rPr lang="tr-TR" dirty="0"/>
              <a:t> tam yirmi yıl oldu.</a:t>
            </a:r>
            <a:r>
              <a:rPr lang="tr-TR" dirty="0">
                <a:solidFill>
                  <a:srgbClr val="FF0000"/>
                </a:solidFill>
              </a:rPr>
              <a:t>(Zaman)</a:t>
            </a:r>
          </a:p>
        </p:txBody>
      </p:sp>
    </p:spTree>
    <p:extLst>
      <p:ext uri="{BB962C8B-B14F-4D97-AF65-F5344CB8AC3E}">
        <p14:creationId xmlns:p14="http://schemas.microsoft.com/office/powerpoint/2010/main" val="2097551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2) Fiilimsiler, </a:t>
            </a:r>
            <a:r>
              <a:rPr lang="tr-TR" dirty="0">
                <a:solidFill>
                  <a:srgbClr val="FF0000"/>
                </a:solidFill>
              </a:rPr>
              <a:t>olumsuzluk eki (-me, -</a:t>
            </a:r>
            <a:r>
              <a:rPr lang="tr-TR" dirty="0" err="1">
                <a:solidFill>
                  <a:srgbClr val="FF0000"/>
                </a:solidFill>
              </a:rPr>
              <a:t>ma</a:t>
            </a:r>
            <a:r>
              <a:rPr lang="tr-TR" dirty="0">
                <a:solidFill>
                  <a:srgbClr val="FF0000"/>
                </a:solidFill>
              </a:rPr>
              <a:t>) alabilirler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u="sng" dirty="0"/>
              <a:t>Örnek</a:t>
            </a:r>
            <a:r>
              <a:rPr lang="tr-TR" dirty="0"/>
              <a:t>:    giden…………..git</a:t>
            </a:r>
            <a:r>
              <a:rPr lang="tr-TR" dirty="0">
                <a:solidFill>
                  <a:srgbClr val="FF0000"/>
                </a:solidFill>
              </a:rPr>
              <a:t>me</a:t>
            </a:r>
            <a:r>
              <a:rPr lang="tr-TR" dirty="0"/>
              <a:t>yen</a:t>
            </a:r>
          </a:p>
          <a:p>
            <a:pPr marL="0" indent="0">
              <a:buNone/>
            </a:pPr>
            <a:r>
              <a:rPr lang="tr-TR" dirty="0"/>
              <a:t>                 gelmek………..gel</a:t>
            </a:r>
            <a:r>
              <a:rPr lang="tr-TR" dirty="0">
                <a:solidFill>
                  <a:srgbClr val="FF0000"/>
                </a:solidFill>
              </a:rPr>
              <a:t>me</a:t>
            </a:r>
            <a:r>
              <a:rPr lang="tr-TR" dirty="0"/>
              <a:t>mek</a:t>
            </a:r>
          </a:p>
          <a:p>
            <a:pPr marL="0" indent="0">
              <a:buNone/>
            </a:pPr>
            <a:r>
              <a:rPr lang="tr-TR" dirty="0"/>
              <a:t>                 koşarak………...koş</a:t>
            </a:r>
            <a:r>
              <a:rPr lang="tr-TR" dirty="0">
                <a:solidFill>
                  <a:srgbClr val="FF0000"/>
                </a:solidFill>
              </a:rPr>
              <a:t>ma</a:t>
            </a:r>
            <a:r>
              <a:rPr lang="tr-TR" dirty="0"/>
              <a:t>yarak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5596656E-A84B-4E1A-8963-934E642A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5400" dirty="0"/>
              <a:t>Sizleri çok seviyorum..</a:t>
            </a:r>
          </a:p>
          <a:p>
            <a:pPr marL="0" indent="0">
              <a:buNone/>
            </a:pPr>
            <a:r>
              <a:rPr lang="tr-TR" sz="5400" dirty="0"/>
              <a:t>Ve</a:t>
            </a:r>
          </a:p>
          <a:p>
            <a:pPr marL="0" indent="0">
              <a:buNone/>
            </a:pPr>
            <a:r>
              <a:rPr lang="tr-TR" sz="5400" dirty="0"/>
              <a:t>Sizlere güveniyorum…</a:t>
            </a:r>
            <a:r>
              <a:rPr lang="tr-TR" sz="5400" dirty="0">
                <a:sym typeface="Wingdings" panose="05000000000000000000" pitchFamily="2" charset="2"/>
              </a:rPr>
              <a:t></a:t>
            </a:r>
            <a:endParaRPr lang="tr-TR" sz="54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Hazırlayan:            Tuğba Öğretmen</a:t>
            </a:r>
          </a:p>
          <a:p>
            <a:pPr marL="0" indent="0">
              <a:buNone/>
            </a:pPr>
            <a:r>
              <a:rPr lang="tr-TR" dirty="0"/>
              <a:t>			           Türkçe Öğretmeni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2DFD42-FD82-4178-B5EB-9BB0FCAD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339979-658E-4886-B663-FE2C0AEE0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dirty="0"/>
              <a:t>3) Fiilimsiler, </a:t>
            </a:r>
            <a:r>
              <a:rPr lang="tr-TR" dirty="0">
                <a:solidFill>
                  <a:srgbClr val="FF0000"/>
                </a:solidFill>
              </a:rPr>
              <a:t>fiilden türeyen </a:t>
            </a:r>
            <a:r>
              <a:rPr lang="tr-TR" dirty="0"/>
              <a:t>sözcüklerdir. Yani hepsinin </a:t>
            </a:r>
            <a:r>
              <a:rPr lang="tr-TR" dirty="0">
                <a:solidFill>
                  <a:srgbClr val="FF0000"/>
                </a:solidFill>
              </a:rPr>
              <a:t>kökü fiildir.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u="sng" dirty="0"/>
              <a:t>Örnek</a:t>
            </a:r>
            <a:r>
              <a:rPr lang="tr-TR" dirty="0"/>
              <a:t>:    </a:t>
            </a:r>
            <a:r>
              <a:rPr lang="tr-TR" dirty="0">
                <a:solidFill>
                  <a:srgbClr val="FF0000"/>
                </a:solidFill>
              </a:rPr>
              <a:t>iç</a:t>
            </a:r>
            <a:r>
              <a:rPr lang="tr-TR" dirty="0"/>
              <a:t>erek……….</a:t>
            </a:r>
            <a:r>
              <a:rPr lang="tr-TR" dirty="0">
                <a:solidFill>
                  <a:srgbClr val="FF0000"/>
                </a:solidFill>
              </a:rPr>
              <a:t>gel</a:t>
            </a:r>
            <a:r>
              <a:rPr lang="tr-TR" dirty="0"/>
              <a:t>ip…………</a:t>
            </a:r>
            <a:r>
              <a:rPr lang="tr-TR" dirty="0">
                <a:solidFill>
                  <a:srgbClr val="FF0000"/>
                </a:solidFill>
              </a:rPr>
              <a:t>sev</a:t>
            </a:r>
            <a:r>
              <a:rPr lang="tr-TR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63960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CD0B19-9D36-4388-8752-F99B1ACE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076A04-68C7-4254-BEBA-C0F16052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4) </a:t>
            </a:r>
            <a:r>
              <a:rPr lang="tr-TR" dirty="0">
                <a:solidFill>
                  <a:srgbClr val="FF0000"/>
                </a:solidFill>
              </a:rPr>
              <a:t>Fiilimsi ekleri</a:t>
            </a:r>
            <a:r>
              <a:rPr lang="tr-TR" dirty="0"/>
              <a:t>nin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hepsi </a:t>
            </a:r>
            <a:r>
              <a:rPr lang="tr-TR" dirty="0">
                <a:solidFill>
                  <a:srgbClr val="FF0000"/>
                </a:solidFill>
              </a:rPr>
              <a:t>yapım ekidir. </a:t>
            </a:r>
            <a:r>
              <a:rPr lang="tr-TR" dirty="0"/>
              <a:t>Bu nedenle fiilimsiler, yapı olarak </a:t>
            </a:r>
            <a:r>
              <a:rPr lang="tr-TR" dirty="0">
                <a:solidFill>
                  <a:srgbClr val="FF0000"/>
                </a:solidFill>
              </a:rPr>
              <a:t>türemiş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sözcüklerdir.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u="sng" dirty="0"/>
              <a:t>Örnek</a:t>
            </a:r>
            <a:r>
              <a:rPr lang="tr-TR" dirty="0"/>
              <a:t>:    tanı-</a:t>
            </a:r>
            <a:r>
              <a:rPr lang="tr-TR" dirty="0" err="1">
                <a:solidFill>
                  <a:srgbClr val="FF0000"/>
                </a:solidFill>
              </a:rPr>
              <a:t>dık</a:t>
            </a:r>
            <a:r>
              <a:rPr lang="tr-TR" dirty="0"/>
              <a:t> (</a:t>
            </a:r>
            <a:r>
              <a:rPr lang="tr-TR" dirty="0">
                <a:solidFill>
                  <a:srgbClr val="FF0000"/>
                </a:solidFill>
              </a:rPr>
              <a:t>yapım eki</a:t>
            </a:r>
            <a:r>
              <a:rPr lang="tr-TR" dirty="0"/>
              <a:t>-türemiş sözcük)</a:t>
            </a:r>
          </a:p>
        </p:txBody>
      </p:sp>
    </p:spTree>
    <p:extLst>
      <p:ext uri="{BB962C8B-B14F-4D97-AF65-F5344CB8AC3E}">
        <p14:creationId xmlns:p14="http://schemas.microsoft.com/office/powerpoint/2010/main" val="4201767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5EE54A-88DF-4273-AE9D-BE1ED113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57375E-4AF1-47EF-B656-1F43888FA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79532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5) </a:t>
            </a:r>
            <a:r>
              <a:rPr lang="tr-TR" dirty="0">
                <a:solidFill>
                  <a:srgbClr val="FF0000"/>
                </a:solidFill>
              </a:rPr>
              <a:t>Fiilimsiler, </a:t>
            </a:r>
            <a:r>
              <a:rPr lang="tr-TR" dirty="0"/>
              <a:t>cümlede </a:t>
            </a:r>
            <a:r>
              <a:rPr lang="tr-TR" dirty="0">
                <a:solidFill>
                  <a:srgbClr val="FF0000"/>
                </a:solidFill>
              </a:rPr>
              <a:t>yan cümlecik </a:t>
            </a:r>
            <a:r>
              <a:rPr lang="tr-TR" dirty="0"/>
              <a:t>olurlar. Yani bir cümlede </a:t>
            </a:r>
            <a:r>
              <a:rPr lang="tr-TR" dirty="0">
                <a:solidFill>
                  <a:srgbClr val="FF0000"/>
                </a:solidFill>
              </a:rPr>
              <a:t>kaç tane fiilimsi varsa </a:t>
            </a:r>
            <a:r>
              <a:rPr lang="tr-TR" dirty="0"/>
              <a:t>o kadar </a:t>
            </a:r>
            <a:r>
              <a:rPr lang="tr-TR" dirty="0">
                <a:solidFill>
                  <a:srgbClr val="FF0000"/>
                </a:solidFill>
              </a:rPr>
              <a:t>yan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cümlecik</a:t>
            </a:r>
            <a:r>
              <a:rPr lang="tr-TR" dirty="0"/>
              <a:t> vardır.</a:t>
            </a:r>
          </a:p>
          <a:p>
            <a:pPr marL="0" indent="0">
              <a:buNone/>
            </a:pPr>
            <a:r>
              <a:rPr lang="tr-TR" u="sng" dirty="0"/>
              <a:t>Örnek:</a:t>
            </a:r>
            <a:r>
              <a:rPr lang="tr-TR" dirty="0"/>
              <a:t>    </a:t>
            </a:r>
            <a:r>
              <a:rPr lang="tr-TR" u="sng" dirty="0"/>
              <a:t>Suyumu iç</a:t>
            </a:r>
            <a:r>
              <a:rPr lang="tr-TR" u="sng" dirty="0">
                <a:solidFill>
                  <a:srgbClr val="FF0000"/>
                </a:solidFill>
              </a:rPr>
              <a:t>ip</a:t>
            </a:r>
            <a:r>
              <a:rPr lang="tr-TR" dirty="0">
                <a:solidFill>
                  <a:srgbClr val="FF0000"/>
                </a:solidFill>
              </a:rPr>
              <a:t>           </a:t>
            </a:r>
            <a:r>
              <a:rPr lang="tr-TR" u="sng" dirty="0"/>
              <a:t> dışarı çıktım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	      Yan cümlecik		 Temel Cümle</a:t>
            </a:r>
          </a:p>
        </p:txBody>
      </p:sp>
    </p:spTree>
    <p:extLst>
      <p:ext uri="{BB962C8B-B14F-4D97-AF65-F5344CB8AC3E}">
        <p14:creationId xmlns:p14="http://schemas.microsoft.com/office/powerpoint/2010/main" val="1331399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F8165C-1D0B-4581-AF19-7C6FD4C6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837B68-0B69-4BE6-AD45-05B75213F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6) Fiilimsiler, ek fiil alarak </a:t>
            </a:r>
            <a:r>
              <a:rPr lang="tr-TR" dirty="0">
                <a:solidFill>
                  <a:srgbClr val="FF0000"/>
                </a:solidFill>
              </a:rPr>
              <a:t>yüklem olabilirler.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u="sng" dirty="0"/>
              <a:t>Örnek</a:t>
            </a:r>
            <a:r>
              <a:rPr lang="tr-TR" dirty="0"/>
              <a:t>: En sevdiğim şey </a:t>
            </a:r>
            <a:r>
              <a:rPr lang="tr-TR" u="sng" dirty="0"/>
              <a:t>uyu</a:t>
            </a:r>
            <a:r>
              <a:rPr lang="tr-TR" u="sng" dirty="0">
                <a:solidFill>
                  <a:srgbClr val="FF0000"/>
                </a:solidFill>
              </a:rPr>
              <a:t>mak</a:t>
            </a:r>
            <a:r>
              <a:rPr lang="tr-TR" u="sng" dirty="0"/>
              <a:t>tır.</a:t>
            </a:r>
          </a:p>
          <a:p>
            <a:pPr marL="0" indent="0">
              <a:buNone/>
            </a:pPr>
            <a:r>
              <a:rPr lang="tr-TR" dirty="0"/>
              <a:t>				      Yüklem</a:t>
            </a:r>
          </a:p>
        </p:txBody>
      </p:sp>
    </p:spTree>
    <p:extLst>
      <p:ext uri="{BB962C8B-B14F-4D97-AF65-F5344CB8AC3E}">
        <p14:creationId xmlns:p14="http://schemas.microsoft.com/office/powerpoint/2010/main" val="1241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Fiilimsiler 3’e ayrılır: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1) </a:t>
            </a:r>
            <a:r>
              <a:rPr lang="tr-TR" dirty="0"/>
              <a:t>İsim-Fiil (Mastar, Ad-Eylem)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2) </a:t>
            </a:r>
            <a:r>
              <a:rPr lang="tr-TR" dirty="0"/>
              <a:t>Sıfat-Fiil (Ortaç)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3) </a:t>
            </a:r>
            <a:r>
              <a:rPr lang="tr-TR" dirty="0"/>
              <a:t>Zarf Fiil (Bağ-Fiil, Ulaç)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1) İsim-Fiil (Mastar, Ad-Eylem)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tr-TR" dirty="0"/>
              <a:t>Fiillere getirilen </a:t>
            </a:r>
            <a:r>
              <a:rPr lang="tr-TR" b="1" dirty="0">
                <a:solidFill>
                  <a:srgbClr val="FF0000"/>
                </a:solidFill>
              </a:rPr>
              <a:t>-</a:t>
            </a:r>
            <a:r>
              <a:rPr lang="tr-TR" b="1" dirty="0" err="1">
                <a:solidFill>
                  <a:srgbClr val="FF0000"/>
                </a:solidFill>
              </a:rPr>
              <a:t>ma</a:t>
            </a:r>
            <a:r>
              <a:rPr lang="tr-TR" b="1" dirty="0">
                <a:solidFill>
                  <a:srgbClr val="FF0000"/>
                </a:solidFill>
              </a:rPr>
              <a:t>, -me, -</a:t>
            </a:r>
            <a:r>
              <a:rPr lang="tr-TR" b="1" dirty="0" err="1">
                <a:solidFill>
                  <a:srgbClr val="FF0000"/>
                </a:solidFill>
              </a:rPr>
              <a:t>mak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mek</a:t>
            </a:r>
            <a:r>
              <a:rPr lang="tr-TR" b="1" dirty="0">
                <a:solidFill>
                  <a:srgbClr val="FF0000"/>
                </a:solidFill>
              </a:rPr>
              <a:t>, -</a:t>
            </a:r>
            <a:r>
              <a:rPr lang="tr-TR" b="1" dirty="0" err="1">
                <a:solidFill>
                  <a:srgbClr val="FF0000"/>
                </a:solidFill>
              </a:rPr>
              <a:t>ış</a:t>
            </a:r>
            <a:r>
              <a:rPr lang="tr-TR" b="1" dirty="0">
                <a:solidFill>
                  <a:srgbClr val="FF0000"/>
                </a:solidFill>
              </a:rPr>
              <a:t>, -iş, -</a:t>
            </a:r>
            <a:r>
              <a:rPr lang="tr-TR" b="1" dirty="0" err="1">
                <a:solidFill>
                  <a:srgbClr val="FF0000"/>
                </a:solidFill>
              </a:rPr>
              <a:t>uş</a:t>
            </a:r>
            <a:r>
              <a:rPr lang="tr-TR" b="1" dirty="0">
                <a:solidFill>
                  <a:srgbClr val="FF0000"/>
                </a:solidFill>
              </a:rPr>
              <a:t>, -üş </a:t>
            </a:r>
            <a:r>
              <a:rPr lang="tr-TR" dirty="0"/>
              <a:t>ekleriyle yapılır.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r>
              <a:rPr lang="tr-TR" dirty="0"/>
              <a:t>Bu ekler fiillere gelerek onları cümle içinde </a:t>
            </a:r>
            <a:r>
              <a:rPr lang="tr-TR" dirty="0">
                <a:solidFill>
                  <a:srgbClr val="FF0000"/>
                </a:solidFill>
              </a:rPr>
              <a:t>“isim” </a:t>
            </a:r>
            <a:r>
              <a:rPr lang="tr-TR" dirty="0"/>
              <a:t>yaparlar.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141</TotalTime>
  <Words>1309</Words>
  <Application>Microsoft Office PowerPoint</Application>
  <PresentationFormat>Ekran Gösterisi (4:3)</PresentationFormat>
  <Paragraphs>170</Paragraphs>
  <Slides>30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3" baseType="lpstr">
      <vt:lpstr>Arial</vt:lpstr>
      <vt:lpstr>Calibri</vt:lpstr>
      <vt:lpstr>Ofis Teması</vt:lpstr>
      <vt:lpstr>FİİLİMSİLER ( Eylemsiler)</vt:lpstr>
      <vt:lpstr>FİİLİMSİLERİN ÖZELLİKLERİ</vt:lpstr>
      <vt:lpstr>PowerPoint Sunusu</vt:lpstr>
      <vt:lpstr>PowerPoint Sunusu</vt:lpstr>
      <vt:lpstr>PowerPoint Sunusu</vt:lpstr>
      <vt:lpstr>PowerPoint Sunusu</vt:lpstr>
      <vt:lpstr>PowerPoint Sunusu</vt:lpstr>
      <vt:lpstr>Fiilimsiler 3’e ayrılır:</vt:lpstr>
      <vt:lpstr>1) İsim-Fiil (Mastar, Ad-Eylem)</vt:lpstr>
      <vt:lpstr>Örnekler:</vt:lpstr>
      <vt:lpstr>PowerPoint Sunusu</vt:lpstr>
      <vt:lpstr>PowerPoint Sunusu</vt:lpstr>
      <vt:lpstr>PowerPoint Sunusu</vt:lpstr>
      <vt:lpstr>KALICI ADLAR(İSİMLER)</vt:lpstr>
      <vt:lpstr>PowerPoint Sunusu</vt:lpstr>
      <vt:lpstr>2) Sıfat-Fiil (Ortaç)</vt:lpstr>
      <vt:lpstr>Örnekler:</vt:lpstr>
      <vt:lpstr>PowerPoint Sunusu</vt:lpstr>
      <vt:lpstr>PowerPoint Sunusu</vt:lpstr>
      <vt:lpstr>PowerPoint Sunusu</vt:lpstr>
      <vt:lpstr>PowerPoint Sunusu</vt:lpstr>
      <vt:lpstr>Adlaşmış Sıfat Fiil </vt:lpstr>
      <vt:lpstr>PowerPoint Sunusu</vt:lpstr>
      <vt:lpstr>3) Zarf-Fiil (Bağ-Fiil, Ulaç)</vt:lpstr>
      <vt:lpstr>Örnekler: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Fiilimsi(Eylemsi)</dc:title>
  <dc:creator>Efe</dc:creator>
  <cp:lastModifiedBy>USER</cp:lastModifiedBy>
  <cp:revision>68</cp:revision>
  <dcterms:created xsi:type="dcterms:W3CDTF">2016-04-17T17:03:54Z</dcterms:created>
  <dcterms:modified xsi:type="dcterms:W3CDTF">2020-05-03T08:03:27Z</dcterms:modified>
</cp:coreProperties>
</file>