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1" r:id="rId11"/>
    <p:sldId id="265" r:id="rId12"/>
    <p:sldId id="278" r:id="rId13"/>
    <p:sldId id="267" r:id="rId14"/>
    <p:sldId id="272" r:id="rId15"/>
    <p:sldId id="269" r:id="rId16"/>
    <p:sldId id="273" r:id="rId17"/>
    <p:sldId id="270" r:id="rId18"/>
    <p:sldId id="274" r:id="rId19"/>
    <p:sldId id="275" r:id="rId20"/>
    <p:sldId id="277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06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632" autoAdjust="0"/>
  </p:normalViewPr>
  <p:slideViewPr>
    <p:cSldViewPr>
      <p:cViewPr varScale="1">
        <p:scale>
          <a:sx n="65" d="100"/>
          <a:sy n="65" d="100"/>
        </p:scale>
        <p:origin x="153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468DD2-CF94-443E-8296-0BCC0A5CF550}" type="doc">
      <dgm:prSet loTypeId="urn:microsoft.com/office/officeart/2005/8/layout/hierarchy6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tr-TR"/>
        </a:p>
      </dgm:t>
    </dgm:pt>
    <dgm:pt modelId="{92057363-0D03-416E-9733-2BF3225A7ACD}">
      <dgm:prSet phldrT="[Metin]"/>
      <dgm:spPr/>
      <dgm:t>
        <a:bodyPr/>
        <a:lstStyle/>
        <a:p>
          <a:r>
            <a:rPr lang="tr-TR" dirty="0"/>
            <a:t>ZARF ÇEŞİTLERİ</a:t>
          </a:r>
        </a:p>
      </dgm:t>
    </dgm:pt>
    <dgm:pt modelId="{935A3B30-D136-48EC-B899-B4CBC7761F74}" type="parTrans" cxnId="{C4501AD3-70A5-40BA-8702-82DD6D321EDF}">
      <dgm:prSet/>
      <dgm:spPr/>
      <dgm:t>
        <a:bodyPr/>
        <a:lstStyle/>
        <a:p>
          <a:endParaRPr lang="tr-TR"/>
        </a:p>
      </dgm:t>
    </dgm:pt>
    <dgm:pt modelId="{63CE1701-0FE2-4F28-BD4B-F7FD37144143}" type="sibTrans" cxnId="{C4501AD3-70A5-40BA-8702-82DD6D321EDF}">
      <dgm:prSet/>
      <dgm:spPr/>
      <dgm:t>
        <a:bodyPr/>
        <a:lstStyle/>
        <a:p>
          <a:endParaRPr lang="tr-TR"/>
        </a:p>
      </dgm:t>
    </dgm:pt>
    <dgm:pt modelId="{8BCDE245-023E-4921-9735-98A1A68E6EEA}">
      <dgm:prSet phldrT="[Metin]"/>
      <dgm:spPr/>
      <dgm:t>
        <a:bodyPr/>
        <a:lstStyle/>
        <a:p>
          <a:r>
            <a:rPr lang="tr-TR" dirty="0"/>
            <a:t>Yer Yön Zarfları</a:t>
          </a:r>
        </a:p>
      </dgm:t>
    </dgm:pt>
    <dgm:pt modelId="{0F3D1ADD-8598-49B2-8FA3-2B7DA08C3054}" type="parTrans" cxnId="{E2BA8FC3-A6D5-4FA2-A2B7-D814F079C19F}">
      <dgm:prSet/>
      <dgm:spPr/>
      <dgm:t>
        <a:bodyPr/>
        <a:lstStyle/>
        <a:p>
          <a:endParaRPr lang="tr-TR"/>
        </a:p>
      </dgm:t>
    </dgm:pt>
    <dgm:pt modelId="{08E51D52-9880-4C64-9865-2210E7F8B89E}" type="sibTrans" cxnId="{E2BA8FC3-A6D5-4FA2-A2B7-D814F079C19F}">
      <dgm:prSet/>
      <dgm:spPr/>
      <dgm:t>
        <a:bodyPr/>
        <a:lstStyle/>
        <a:p>
          <a:endParaRPr lang="tr-TR"/>
        </a:p>
      </dgm:t>
    </dgm:pt>
    <dgm:pt modelId="{1931C4B2-6978-4FA5-B3A9-6997BB08BE1B}">
      <dgm:prSet phldrT="[Metin]"/>
      <dgm:spPr/>
      <dgm:t>
        <a:bodyPr/>
        <a:lstStyle/>
        <a:p>
          <a:r>
            <a:rPr lang="tr-TR" dirty="0"/>
            <a:t>Miktar Zarfları</a:t>
          </a:r>
        </a:p>
      </dgm:t>
    </dgm:pt>
    <dgm:pt modelId="{0AC7D671-147B-4A69-B576-2F3335795B94}" type="parTrans" cxnId="{C64C2ACE-D487-49BF-8BC5-E2349E142243}">
      <dgm:prSet/>
      <dgm:spPr/>
      <dgm:t>
        <a:bodyPr/>
        <a:lstStyle/>
        <a:p>
          <a:endParaRPr lang="tr-TR"/>
        </a:p>
      </dgm:t>
    </dgm:pt>
    <dgm:pt modelId="{28E2516F-BBFA-40A4-8876-E1BD7E13A2C4}" type="sibTrans" cxnId="{C64C2ACE-D487-49BF-8BC5-E2349E142243}">
      <dgm:prSet/>
      <dgm:spPr/>
      <dgm:t>
        <a:bodyPr/>
        <a:lstStyle/>
        <a:p>
          <a:endParaRPr lang="tr-TR"/>
        </a:p>
      </dgm:t>
    </dgm:pt>
    <dgm:pt modelId="{D6CC5C74-6B68-4C15-B98D-911B11AE7CCF}">
      <dgm:prSet phldrT="[Metin]"/>
      <dgm:spPr/>
      <dgm:t>
        <a:bodyPr/>
        <a:lstStyle/>
        <a:p>
          <a:r>
            <a:rPr lang="tr-TR" dirty="0"/>
            <a:t>Soru Zarfları</a:t>
          </a:r>
        </a:p>
      </dgm:t>
    </dgm:pt>
    <dgm:pt modelId="{F44F73DB-9D92-4A9B-A936-3304CAEE729F}" type="parTrans" cxnId="{9D2B1920-4030-4F0F-8523-7B2E53A9042D}">
      <dgm:prSet/>
      <dgm:spPr/>
      <dgm:t>
        <a:bodyPr/>
        <a:lstStyle/>
        <a:p>
          <a:endParaRPr lang="tr-TR"/>
        </a:p>
      </dgm:t>
    </dgm:pt>
    <dgm:pt modelId="{37DA9A2F-AD9A-4C5F-A6AB-C912CBDB6291}" type="sibTrans" cxnId="{9D2B1920-4030-4F0F-8523-7B2E53A9042D}">
      <dgm:prSet/>
      <dgm:spPr/>
      <dgm:t>
        <a:bodyPr/>
        <a:lstStyle/>
        <a:p>
          <a:endParaRPr lang="tr-TR"/>
        </a:p>
      </dgm:t>
    </dgm:pt>
    <dgm:pt modelId="{7813D24D-F747-415E-B4E5-E5143A4FDBFE}">
      <dgm:prSet/>
      <dgm:spPr/>
      <dgm:t>
        <a:bodyPr/>
        <a:lstStyle/>
        <a:p>
          <a:r>
            <a:rPr lang="tr-TR" dirty="0"/>
            <a:t>Zaman Zarfları</a:t>
          </a:r>
        </a:p>
      </dgm:t>
    </dgm:pt>
    <dgm:pt modelId="{32BAE19F-916F-471B-9B1D-DE9DDE861B7D}" type="parTrans" cxnId="{C5A60B4A-214C-4CA9-A600-728CBE97C2E9}">
      <dgm:prSet/>
      <dgm:spPr/>
      <dgm:t>
        <a:bodyPr/>
        <a:lstStyle/>
        <a:p>
          <a:endParaRPr lang="tr-TR"/>
        </a:p>
      </dgm:t>
    </dgm:pt>
    <dgm:pt modelId="{61165EF3-F961-4DAF-AC0C-02E2435404ED}" type="sibTrans" cxnId="{C5A60B4A-214C-4CA9-A600-728CBE97C2E9}">
      <dgm:prSet/>
      <dgm:spPr/>
      <dgm:t>
        <a:bodyPr/>
        <a:lstStyle/>
        <a:p>
          <a:endParaRPr lang="tr-TR"/>
        </a:p>
      </dgm:t>
    </dgm:pt>
    <dgm:pt modelId="{1F1FD41A-B776-4CCF-8A39-DAA2964685F6}">
      <dgm:prSet/>
      <dgm:spPr/>
      <dgm:t>
        <a:bodyPr/>
        <a:lstStyle/>
        <a:p>
          <a:r>
            <a:rPr lang="tr-TR" dirty="0"/>
            <a:t>Durum Zarfları</a:t>
          </a:r>
        </a:p>
      </dgm:t>
    </dgm:pt>
    <dgm:pt modelId="{EFA58F49-1B71-489F-B4D1-60402F23B341}" type="parTrans" cxnId="{92B24165-8FF5-41D8-A409-CB7FBA2B26F6}">
      <dgm:prSet/>
      <dgm:spPr/>
      <dgm:t>
        <a:bodyPr/>
        <a:lstStyle/>
        <a:p>
          <a:endParaRPr lang="tr-TR"/>
        </a:p>
      </dgm:t>
    </dgm:pt>
    <dgm:pt modelId="{5C838B74-7626-457E-99C3-CC08D378CD4F}" type="sibTrans" cxnId="{92B24165-8FF5-41D8-A409-CB7FBA2B26F6}">
      <dgm:prSet/>
      <dgm:spPr/>
      <dgm:t>
        <a:bodyPr/>
        <a:lstStyle/>
        <a:p>
          <a:endParaRPr lang="tr-TR"/>
        </a:p>
      </dgm:t>
    </dgm:pt>
    <dgm:pt modelId="{991088B2-0A85-4E4C-9BA5-93566E3A5E52}" type="pres">
      <dgm:prSet presAssocID="{39468DD2-CF94-443E-8296-0BCC0A5CF550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A4BEEEC-B534-456C-B548-CF2982A3740D}" type="pres">
      <dgm:prSet presAssocID="{39468DD2-CF94-443E-8296-0BCC0A5CF550}" presName="hierFlow" presStyleCnt="0"/>
      <dgm:spPr/>
    </dgm:pt>
    <dgm:pt modelId="{FEA8F233-632A-4DAC-99E6-E71101480FD9}" type="pres">
      <dgm:prSet presAssocID="{39468DD2-CF94-443E-8296-0BCC0A5CF550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BBB3425E-9D26-481A-8845-722AF065DDB8}" type="pres">
      <dgm:prSet presAssocID="{92057363-0D03-416E-9733-2BF3225A7ACD}" presName="Name14" presStyleCnt="0"/>
      <dgm:spPr/>
    </dgm:pt>
    <dgm:pt modelId="{65D4D474-5A93-4704-A71D-34FB8BE4F83F}" type="pres">
      <dgm:prSet presAssocID="{92057363-0D03-416E-9733-2BF3225A7ACD}" presName="level1Shape" presStyleLbl="node0" presStyleIdx="0" presStyleCnt="1" custScaleX="258588">
        <dgm:presLayoutVars>
          <dgm:chPref val="3"/>
        </dgm:presLayoutVars>
      </dgm:prSet>
      <dgm:spPr/>
    </dgm:pt>
    <dgm:pt modelId="{58C71AFD-B6A4-4636-8472-38D3E9873947}" type="pres">
      <dgm:prSet presAssocID="{92057363-0D03-416E-9733-2BF3225A7ACD}" presName="hierChild2" presStyleCnt="0"/>
      <dgm:spPr/>
    </dgm:pt>
    <dgm:pt modelId="{80350A75-38F1-4A17-9163-FB79F41818E3}" type="pres">
      <dgm:prSet presAssocID="{32BAE19F-916F-471B-9B1D-DE9DDE861B7D}" presName="Name19" presStyleLbl="parChTrans1D2" presStyleIdx="0" presStyleCnt="5"/>
      <dgm:spPr/>
    </dgm:pt>
    <dgm:pt modelId="{AF1B6ADE-289B-46ED-A7D2-BAAE5EC846A9}" type="pres">
      <dgm:prSet presAssocID="{7813D24D-F747-415E-B4E5-E5143A4FDBFE}" presName="Name21" presStyleCnt="0"/>
      <dgm:spPr/>
    </dgm:pt>
    <dgm:pt modelId="{20B30800-E3AA-4D1B-A13E-F293B3F583F3}" type="pres">
      <dgm:prSet presAssocID="{7813D24D-F747-415E-B4E5-E5143A4FDBFE}" presName="level2Shape" presStyleLbl="node2" presStyleIdx="0" presStyleCnt="5"/>
      <dgm:spPr/>
    </dgm:pt>
    <dgm:pt modelId="{E3E469CA-B2B1-49B0-8A52-888019A46A31}" type="pres">
      <dgm:prSet presAssocID="{7813D24D-F747-415E-B4E5-E5143A4FDBFE}" presName="hierChild3" presStyleCnt="0"/>
      <dgm:spPr/>
    </dgm:pt>
    <dgm:pt modelId="{1D9630A3-8286-470C-94E5-695A1ACD5705}" type="pres">
      <dgm:prSet presAssocID="{EFA58F49-1B71-489F-B4D1-60402F23B341}" presName="Name19" presStyleLbl="parChTrans1D2" presStyleIdx="1" presStyleCnt="5"/>
      <dgm:spPr/>
    </dgm:pt>
    <dgm:pt modelId="{B9B5A60B-1B96-4A37-82B9-8E2FFA500FEF}" type="pres">
      <dgm:prSet presAssocID="{1F1FD41A-B776-4CCF-8A39-DAA2964685F6}" presName="Name21" presStyleCnt="0"/>
      <dgm:spPr/>
    </dgm:pt>
    <dgm:pt modelId="{AEB72690-EB17-49F0-A969-50572309A650}" type="pres">
      <dgm:prSet presAssocID="{1F1FD41A-B776-4CCF-8A39-DAA2964685F6}" presName="level2Shape" presStyleLbl="node2" presStyleIdx="1" presStyleCnt="5"/>
      <dgm:spPr/>
    </dgm:pt>
    <dgm:pt modelId="{58BC5484-2D49-4775-ABCD-64A17B226469}" type="pres">
      <dgm:prSet presAssocID="{1F1FD41A-B776-4CCF-8A39-DAA2964685F6}" presName="hierChild3" presStyleCnt="0"/>
      <dgm:spPr/>
    </dgm:pt>
    <dgm:pt modelId="{709D716F-CC14-4541-AA04-E7D342B32B5A}" type="pres">
      <dgm:prSet presAssocID="{0F3D1ADD-8598-49B2-8FA3-2B7DA08C3054}" presName="Name19" presStyleLbl="parChTrans1D2" presStyleIdx="2" presStyleCnt="5"/>
      <dgm:spPr/>
    </dgm:pt>
    <dgm:pt modelId="{F206B553-65E7-4FB3-8742-C60023FCEB6E}" type="pres">
      <dgm:prSet presAssocID="{8BCDE245-023E-4921-9735-98A1A68E6EEA}" presName="Name21" presStyleCnt="0"/>
      <dgm:spPr/>
    </dgm:pt>
    <dgm:pt modelId="{213113DA-8853-48FC-B43B-04EC44E5A3ED}" type="pres">
      <dgm:prSet presAssocID="{8BCDE245-023E-4921-9735-98A1A68E6EEA}" presName="level2Shape" presStyleLbl="node2" presStyleIdx="2" presStyleCnt="5"/>
      <dgm:spPr/>
    </dgm:pt>
    <dgm:pt modelId="{AEF138EA-A804-4709-BCFD-42D3C4884526}" type="pres">
      <dgm:prSet presAssocID="{8BCDE245-023E-4921-9735-98A1A68E6EEA}" presName="hierChild3" presStyleCnt="0"/>
      <dgm:spPr/>
    </dgm:pt>
    <dgm:pt modelId="{010FDF05-86D1-4D18-9706-5AFBBA7C6B5C}" type="pres">
      <dgm:prSet presAssocID="{0AC7D671-147B-4A69-B576-2F3335795B94}" presName="Name19" presStyleLbl="parChTrans1D2" presStyleIdx="3" presStyleCnt="5"/>
      <dgm:spPr/>
    </dgm:pt>
    <dgm:pt modelId="{83B39935-550C-404D-8ED2-00087D75A178}" type="pres">
      <dgm:prSet presAssocID="{1931C4B2-6978-4FA5-B3A9-6997BB08BE1B}" presName="Name21" presStyleCnt="0"/>
      <dgm:spPr/>
    </dgm:pt>
    <dgm:pt modelId="{FDF2913C-FEBA-420F-9DC4-BB6CFE521CE9}" type="pres">
      <dgm:prSet presAssocID="{1931C4B2-6978-4FA5-B3A9-6997BB08BE1B}" presName="level2Shape" presStyleLbl="node2" presStyleIdx="3" presStyleCnt="5"/>
      <dgm:spPr/>
    </dgm:pt>
    <dgm:pt modelId="{37E4DAFA-6913-455A-81CF-3FCE6E21BC49}" type="pres">
      <dgm:prSet presAssocID="{1931C4B2-6978-4FA5-B3A9-6997BB08BE1B}" presName="hierChild3" presStyleCnt="0"/>
      <dgm:spPr/>
    </dgm:pt>
    <dgm:pt modelId="{D00C6544-B4EF-40FE-B96A-07B6853013A6}" type="pres">
      <dgm:prSet presAssocID="{F44F73DB-9D92-4A9B-A936-3304CAEE729F}" presName="Name19" presStyleLbl="parChTrans1D2" presStyleIdx="4" presStyleCnt="5"/>
      <dgm:spPr/>
    </dgm:pt>
    <dgm:pt modelId="{85B88A23-A473-472D-B462-A3A72B191C37}" type="pres">
      <dgm:prSet presAssocID="{D6CC5C74-6B68-4C15-B98D-911B11AE7CCF}" presName="Name21" presStyleCnt="0"/>
      <dgm:spPr/>
    </dgm:pt>
    <dgm:pt modelId="{EF0D6441-E48A-4723-82AB-FFDA3257B08C}" type="pres">
      <dgm:prSet presAssocID="{D6CC5C74-6B68-4C15-B98D-911B11AE7CCF}" presName="level2Shape" presStyleLbl="node2" presStyleIdx="4" presStyleCnt="5"/>
      <dgm:spPr/>
    </dgm:pt>
    <dgm:pt modelId="{EF02D3E8-0093-42A3-8B6E-41CBAA86CAC9}" type="pres">
      <dgm:prSet presAssocID="{D6CC5C74-6B68-4C15-B98D-911B11AE7CCF}" presName="hierChild3" presStyleCnt="0"/>
      <dgm:spPr/>
    </dgm:pt>
    <dgm:pt modelId="{1CD83E67-C0BE-45A7-9FC3-1BB21F7CE0E7}" type="pres">
      <dgm:prSet presAssocID="{39468DD2-CF94-443E-8296-0BCC0A5CF550}" presName="bgShapesFlow" presStyleCnt="0"/>
      <dgm:spPr/>
    </dgm:pt>
  </dgm:ptLst>
  <dgm:cxnLst>
    <dgm:cxn modelId="{9D2B1920-4030-4F0F-8523-7B2E53A9042D}" srcId="{92057363-0D03-416E-9733-2BF3225A7ACD}" destId="{D6CC5C74-6B68-4C15-B98D-911B11AE7CCF}" srcOrd="4" destOrd="0" parTransId="{F44F73DB-9D92-4A9B-A936-3304CAEE729F}" sibTransId="{37DA9A2F-AD9A-4C5F-A6AB-C912CBDB6291}"/>
    <dgm:cxn modelId="{1B793625-C213-4A08-A729-4F9179158AC8}" type="presOf" srcId="{7813D24D-F747-415E-B4E5-E5143A4FDBFE}" destId="{20B30800-E3AA-4D1B-A13E-F293B3F583F3}" srcOrd="0" destOrd="0" presId="urn:microsoft.com/office/officeart/2005/8/layout/hierarchy6"/>
    <dgm:cxn modelId="{43CEF227-E689-4336-AC75-FA88C4BB88A7}" type="presOf" srcId="{EFA58F49-1B71-489F-B4D1-60402F23B341}" destId="{1D9630A3-8286-470C-94E5-695A1ACD5705}" srcOrd="0" destOrd="0" presId="urn:microsoft.com/office/officeart/2005/8/layout/hierarchy6"/>
    <dgm:cxn modelId="{BAB29840-2374-4597-9C12-B1B5ADBA9D28}" type="presOf" srcId="{D6CC5C74-6B68-4C15-B98D-911B11AE7CCF}" destId="{EF0D6441-E48A-4723-82AB-FFDA3257B08C}" srcOrd="0" destOrd="0" presId="urn:microsoft.com/office/officeart/2005/8/layout/hierarchy6"/>
    <dgm:cxn modelId="{92B24165-8FF5-41D8-A409-CB7FBA2B26F6}" srcId="{92057363-0D03-416E-9733-2BF3225A7ACD}" destId="{1F1FD41A-B776-4CCF-8A39-DAA2964685F6}" srcOrd="1" destOrd="0" parTransId="{EFA58F49-1B71-489F-B4D1-60402F23B341}" sibTransId="{5C838B74-7626-457E-99C3-CC08D378CD4F}"/>
    <dgm:cxn modelId="{C5A60B4A-214C-4CA9-A600-728CBE97C2E9}" srcId="{92057363-0D03-416E-9733-2BF3225A7ACD}" destId="{7813D24D-F747-415E-B4E5-E5143A4FDBFE}" srcOrd="0" destOrd="0" parTransId="{32BAE19F-916F-471B-9B1D-DE9DDE861B7D}" sibTransId="{61165EF3-F961-4DAF-AC0C-02E2435404ED}"/>
    <dgm:cxn modelId="{E07CC651-FD2F-4FF2-8D18-CF30958D307C}" type="presOf" srcId="{32BAE19F-916F-471B-9B1D-DE9DDE861B7D}" destId="{80350A75-38F1-4A17-9163-FB79F41818E3}" srcOrd="0" destOrd="0" presId="urn:microsoft.com/office/officeart/2005/8/layout/hierarchy6"/>
    <dgm:cxn modelId="{D7ACD656-1246-4DE0-9C12-315F05BBC1E1}" type="presOf" srcId="{92057363-0D03-416E-9733-2BF3225A7ACD}" destId="{65D4D474-5A93-4704-A71D-34FB8BE4F83F}" srcOrd="0" destOrd="0" presId="urn:microsoft.com/office/officeart/2005/8/layout/hierarchy6"/>
    <dgm:cxn modelId="{6D73619A-5477-48C3-B7B5-8DAFF7024361}" type="presOf" srcId="{8BCDE245-023E-4921-9735-98A1A68E6EEA}" destId="{213113DA-8853-48FC-B43B-04EC44E5A3ED}" srcOrd="0" destOrd="0" presId="urn:microsoft.com/office/officeart/2005/8/layout/hierarchy6"/>
    <dgm:cxn modelId="{3A3C34A1-8087-41CE-A446-2149DEE557C3}" type="presOf" srcId="{1F1FD41A-B776-4CCF-8A39-DAA2964685F6}" destId="{AEB72690-EB17-49F0-A969-50572309A650}" srcOrd="0" destOrd="0" presId="urn:microsoft.com/office/officeart/2005/8/layout/hierarchy6"/>
    <dgm:cxn modelId="{A35673AC-2D0F-4461-8622-6E335FC610E6}" type="presOf" srcId="{1931C4B2-6978-4FA5-B3A9-6997BB08BE1B}" destId="{FDF2913C-FEBA-420F-9DC4-BB6CFE521CE9}" srcOrd="0" destOrd="0" presId="urn:microsoft.com/office/officeart/2005/8/layout/hierarchy6"/>
    <dgm:cxn modelId="{693243AD-F571-47FF-B501-771AD2F7A6E8}" type="presOf" srcId="{39468DD2-CF94-443E-8296-0BCC0A5CF550}" destId="{991088B2-0A85-4E4C-9BA5-93566E3A5E52}" srcOrd="0" destOrd="0" presId="urn:microsoft.com/office/officeart/2005/8/layout/hierarchy6"/>
    <dgm:cxn modelId="{E2BA8FC3-A6D5-4FA2-A2B7-D814F079C19F}" srcId="{92057363-0D03-416E-9733-2BF3225A7ACD}" destId="{8BCDE245-023E-4921-9735-98A1A68E6EEA}" srcOrd="2" destOrd="0" parTransId="{0F3D1ADD-8598-49B2-8FA3-2B7DA08C3054}" sibTransId="{08E51D52-9880-4C64-9865-2210E7F8B89E}"/>
    <dgm:cxn modelId="{C64C2ACE-D487-49BF-8BC5-E2349E142243}" srcId="{92057363-0D03-416E-9733-2BF3225A7ACD}" destId="{1931C4B2-6978-4FA5-B3A9-6997BB08BE1B}" srcOrd="3" destOrd="0" parTransId="{0AC7D671-147B-4A69-B576-2F3335795B94}" sibTransId="{28E2516F-BBFA-40A4-8876-E1BD7E13A2C4}"/>
    <dgm:cxn modelId="{64497ED2-005D-4204-B593-704A6283FF7E}" type="presOf" srcId="{0AC7D671-147B-4A69-B576-2F3335795B94}" destId="{010FDF05-86D1-4D18-9706-5AFBBA7C6B5C}" srcOrd="0" destOrd="0" presId="urn:microsoft.com/office/officeart/2005/8/layout/hierarchy6"/>
    <dgm:cxn modelId="{C4501AD3-70A5-40BA-8702-82DD6D321EDF}" srcId="{39468DD2-CF94-443E-8296-0BCC0A5CF550}" destId="{92057363-0D03-416E-9733-2BF3225A7ACD}" srcOrd="0" destOrd="0" parTransId="{935A3B30-D136-48EC-B899-B4CBC7761F74}" sibTransId="{63CE1701-0FE2-4F28-BD4B-F7FD37144143}"/>
    <dgm:cxn modelId="{7054A9E6-1AA8-4999-AC0D-3BA64E8469AE}" type="presOf" srcId="{F44F73DB-9D92-4A9B-A936-3304CAEE729F}" destId="{D00C6544-B4EF-40FE-B96A-07B6853013A6}" srcOrd="0" destOrd="0" presId="urn:microsoft.com/office/officeart/2005/8/layout/hierarchy6"/>
    <dgm:cxn modelId="{338388EE-0D4C-4B2D-B433-80774DDAD1EC}" type="presOf" srcId="{0F3D1ADD-8598-49B2-8FA3-2B7DA08C3054}" destId="{709D716F-CC14-4541-AA04-E7D342B32B5A}" srcOrd="0" destOrd="0" presId="urn:microsoft.com/office/officeart/2005/8/layout/hierarchy6"/>
    <dgm:cxn modelId="{41B4C3ED-0376-4080-B61B-5459F9B51634}" type="presParOf" srcId="{991088B2-0A85-4E4C-9BA5-93566E3A5E52}" destId="{7A4BEEEC-B534-456C-B548-CF2982A3740D}" srcOrd="0" destOrd="0" presId="urn:microsoft.com/office/officeart/2005/8/layout/hierarchy6"/>
    <dgm:cxn modelId="{BF70AB65-67DD-473B-9C4E-349409C1E5B5}" type="presParOf" srcId="{7A4BEEEC-B534-456C-B548-CF2982A3740D}" destId="{FEA8F233-632A-4DAC-99E6-E71101480FD9}" srcOrd="0" destOrd="0" presId="urn:microsoft.com/office/officeart/2005/8/layout/hierarchy6"/>
    <dgm:cxn modelId="{5CC92A38-DB0D-492D-AF97-AFED44139793}" type="presParOf" srcId="{FEA8F233-632A-4DAC-99E6-E71101480FD9}" destId="{BBB3425E-9D26-481A-8845-722AF065DDB8}" srcOrd="0" destOrd="0" presId="urn:microsoft.com/office/officeart/2005/8/layout/hierarchy6"/>
    <dgm:cxn modelId="{E945FAAE-AC61-438A-A48A-8D7AE7E4FF33}" type="presParOf" srcId="{BBB3425E-9D26-481A-8845-722AF065DDB8}" destId="{65D4D474-5A93-4704-A71D-34FB8BE4F83F}" srcOrd="0" destOrd="0" presId="urn:microsoft.com/office/officeart/2005/8/layout/hierarchy6"/>
    <dgm:cxn modelId="{D9DE330D-D599-4B46-B2D3-584FDAE65720}" type="presParOf" srcId="{BBB3425E-9D26-481A-8845-722AF065DDB8}" destId="{58C71AFD-B6A4-4636-8472-38D3E9873947}" srcOrd="1" destOrd="0" presId="urn:microsoft.com/office/officeart/2005/8/layout/hierarchy6"/>
    <dgm:cxn modelId="{487DDAB4-2031-417F-BD33-9787AF3FD347}" type="presParOf" srcId="{58C71AFD-B6A4-4636-8472-38D3E9873947}" destId="{80350A75-38F1-4A17-9163-FB79F41818E3}" srcOrd="0" destOrd="0" presId="urn:microsoft.com/office/officeart/2005/8/layout/hierarchy6"/>
    <dgm:cxn modelId="{1ECB8792-D48B-4E2E-B04F-8C7509992B45}" type="presParOf" srcId="{58C71AFD-B6A4-4636-8472-38D3E9873947}" destId="{AF1B6ADE-289B-46ED-A7D2-BAAE5EC846A9}" srcOrd="1" destOrd="0" presId="urn:microsoft.com/office/officeart/2005/8/layout/hierarchy6"/>
    <dgm:cxn modelId="{492DF7D2-3F29-41C2-9FE2-C3F0382EAE38}" type="presParOf" srcId="{AF1B6ADE-289B-46ED-A7D2-BAAE5EC846A9}" destId="{20B30800-E3AA-4D1B-A13E-F293B3F583F3}" srcOrd="0" destOrd="0" presId="urn:microsoft.com/office/officeart/2005/8/layout/hierarchy6"/>
    <dgm:cxn modelId="{31BC03D9-6151-44C8-B883-8424172CDB8E}" type="presParOf" srcId="{AF1B6ADE-289B-46ED-A7D2-BAAE5EC846A9}" destId="{E3E469CA-B2B1-49B0-8A52-888019A46A31}" srcOrd="1" destOrd="0" presId="urn:microsoft.com/office/officeart/2005/8/layout/hierarchy6"/>
    <dgm:cxn modelId="{2AC72EED-BB12-41E5-B6CE-BB05D25DFC95}" type="presParOf" srcId="{58C71AFD-B6A4-4636-8472-38D3E9873947}" destId="{1D9630A3-8286-470C-94E5-695A1ACD5705}" srcOrd="2" destOrd="0" presId="urn:microsoft.com/office/officeart/2005/8/layout/hierarchy6"/>
    <dgm:cxn modelId="{4A8B4000-23E8-4B94-A6CB-EC49084AC1B7}" type="presParOf" srcId="{58C71AFD-B6A4-4636-8472-38D3E9873947}" destId="{B9B5A60B-1B96-4A37-82B9-8E2FFA500FEF}" srcOrd="3" destOrd="0" presId="urn:microsoft.com/office/officeart/2005/8/layout/hierarchy6"/>
    <dgm:cxn modelId="{B153434A-6AE9-44DD-91DF-E3E6BCED1152}" type="presParOf" srcId="{B9B5A60B-1B96-4A37-82B9-8E2FFA500FEF}" destId="{AEB72690-EB17-49F0-A969-50572309A650}" srcOrd="0" destOrd="0" presId="urn:microsoft.com/office/officeart/2005/8/layout/hierarchy6"/>
    <dgm:cxn modelId="{FCE4CB9B-5D73-4E8B-B055-09AB83686C9B}" type="presParOf" srcId="{B9B5A60B-1B96-4A37-82B9-8E2FFA500FEF}" destId="{58BC5484-2D49-4775-ABCD-64A17B226469}" srcOrd="1" destOrd="0" presId="urn:microsoft.com/office/officeart/2005/8/layout/hierarchy6"/>
    <dgm:cxn modelId="{A27E2C73-2A84-4D8A-BC87-807D1D53F4B3}" type="presParOf" srcId="{58C71AFD-B6A4-4636-8472-38D3E9873947}" destId="{709D716F-CC14-4541-AA04-E7D342B32B5A}" srcOrd="4" destOrd="0" presId="urn:microsoft.com/office/officeart/2005/8/layout/hierarchy6"/>
    <dgm:cxn modelId="{F85EBC44-96AF-4369-B69C-B53A6FD0BE5A}" type="presParOf" srcId="{58C71AFD-B6A4-4636-8472-38D3E9873947}" destId="{F206B553-65E7-4FB3-8742-C60023FCEB6E}" srcOrd="5" destOrd="0" presId="urn:microsoft.com/office/officeart/2005/8/layout/hierarchy6"/>
    <dgm:cxn modelId="{32141D9B-A66A-4102-A965-687AF963D3CF}" type="presParOf" srcId="{F206B553-65E7-4FB3-8742-C60023FCEB6E}" destId="{213113DA-8853-48FC-B43B-04EC44E5A3ED}" srcOrd="0" destOrd="0" presId="urn:microsoft.com/office/officeart/2005/8/layout/hierarchy6"/>
    <dgm:cxn modelId="{9E22355F-F19D-4857-9285-38952ADBDAB2}" type="presParOf" srcId="{F206B553-65E7-4FB3-8742-C60023FCEB6E}" destId="{AEF138EA-A804-4709-BCFD-42D3C4884526}" srcOrd="1" destOrd="0" presId="urn:microsoft.com/office/officeart/2005/8/layout/hierarchy6"/>
    <dgm:cxn modelId="{0646CF28-2007-43BD-84F3-E7B69E690E3D}" type="presParOf" srcId="{58C71AFD-B6A4-4636-8472-38D3E9873947}" destId="{010FDF05-86D1-4D18-9706-5AFBBA7C6B5C}" srcOrd="6" destOrd="0" presId="urn:microsoft.com/office/officeart/2005/8/layout/hierarchy6"/>
    <dgm:cxn modelId="{C6EEC635-C3AA-43FB-8382-1EF94230EC11}" type="presParOf" srcId="{58C71AFD-B6A4-4636-8472-38D3E9873947}" destId="{83B39935-550C-404D-8ED2-00087D75A178}" srcOrd="7" destOrd="0" presId="urn:microsoft.com/office/officeart/2005/8/layout/hierarchy6"/>
    <dgm:cxn modelId="{38FAE920-528D-4FAA-9CB6-6ADDB1B20B97}" type="presParOf" srcId="{83B39935-550C-404D-8ED2-00087D75A178}" destId="{FDF2913C-FEBA-420F-9DC4-BB6CFE521CE9}" srcOrd="0" destOrd="0" presId="urn:microsoft.com/office/officeart/2005/8/layout/hierarchy6"/>
    <dgm:cxn modelId="{B5DA9C78-7ACD-4759-92B7-DFA623DD3469}" type="presParOf" srcId="{83B39935-550C-404D-8ED2-00087D75A178}" destId="{37E4DAFA-6913-455A-81CF-3FCE6E21BC49}" srcOrd="1" destOrd="0" presId="urn:microsoft.com/office/officeart/2005/8/layout/hierarchy6"/>
    <dgm:cxn modelId="{3C42ED3B-9E57-45DE-8D62-EF0CC223F979}" type="presParOf" srcId="{58C71AFD-B6A4-4636-8472-38D3E9873947}" destId="{D00C6544-B4EF-40FE-B96A-07B6853013A6}" srcOrd="8" destOrd="0" presId="urn:microsoft.com/office/officeart/2005/8/layout/hierarchy6"/>
    <dgm:cxn modelId="{41031DA9-3AA5-4D93-9D13-53BF15F15E8B}" type="presParOf" srcId="{58C71AFD-B6A4-4636-8472-38D3E9873947}" destId="{85B88A23-A473-472D-B462-A3A72B191C37}" srcOrd="9" destOrd="0" presId="urn:microsoft.com/office/officeart/2005/8/layout/hierarchy6"/>
    <dgm:cxn modelId="{BA1AB9F1-60BA-490C-ACA9-E8571187BE99}" type="presParOf" srcId="{85B88A23-A473-472D-B462-A3A72B191C37}" destId="{EF0D6441-E48A-4723-82AB-FFDA3257B08C}" srcOrd="0" destOrd="0" presId="urn:microsoft.com/office/officeart/2005/8/layout/hierarchy6"/>
    <dgm:cxn modelId="{902D3903-608A-449F-96E2-C656A0C0B865}" type="presParOf" srcId="{85B88A23-A473-472D-B462-A3A72B191C37}" destId="{EF02D3E8-0093-42A3-8B6E-41CBAA86CAC9}" srcOrd="1" destOrd="0" presId="urn:microsoft.com/office/officeart/2005/8/layout/hierarchy6"/>
    <dgm:cxn modelId="{835DCFB4-159C-48C2-BD82-8E50486A5DFB}" type="presParOf" srcId="{991088B2-0A85-4E4C-9BA5-93566E3A5E52}" destId="{1CD83E67-C0BE-45A7-9FC3-1BB21F7CE0E7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D4D474-5A93-4704-A71D-34FB8BE4F83F}">
      <dsp:nvSpPr>
        <dsp:cNvPr id="0" name=""/>
        <dsp:cNvSpPr/>
      </dsp:nvSpPr>
      <dsp:spPr>
        <a:xfrm>
          <a:off x="2400285" y="1133871"/>
          <a:ext cx="3429028" cy="8840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ZARF ÇEŞİTLERİ</a:t>
          </a:r>
        </a:p>
      </dsp:txBody>
      <dsp:txXfrm>
        <a:off x="2426178" y="1159764"/>
        <a:ext cx="3377242" cy="832253"/>
      </dsp:txXfrm>
    </dsp:sp>
    <dsp:sp modelId="{80350A75-38F1-4A17-9163-FB79F41818E3}">
      <dsp:nvSpPr>
        <dsp:cNvPr id="0" name=""/>
        <dsp:cNvSpPr/>
      </dsp:nvSpPr>
      <dsp:spPr>
        <a:xfrm>
          <a:off x="667047" y="2017910"/>
          <a:ext cx="3447752" cy="353615"/>
        </a:xfrm>
        <a:custGeom>
          <a:avLst/>
          <a:gdLst/>
          <a:ahLst/>
          <a:cxnLst/>
          <a:rect l="0" t="0" r="0" b="0"/>
          <a:pathLst>
            <a:path>
              <a:moveTo>
                <a:pt x="3447752" y="0"/>
              </a:moveTo>
              <a:lnTo>
                <a:pt x="3447752" y="176807"/>
              </a:lnTo>
              <a:lnTo>
                <a:pt x="0" y="176807"/>
              </a:lnTo>
              <a:lnTo>
                <a:pt x="0" y="353615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B30800-E3AA-4D1B-A13E-F293B3F583F3}">
      <dsp:nvSpPr>
        <dsp:cNvPr id="0" name=""/>
        <dsp:cNvSpPr/>
      </dsp:nvSpPr>
      <dsp:spPr>
        <a:xfrm>
          <a:off x="4018" y="2371526"/>
          <a:ext cx="1326058" cy="8840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Zaman Zarfları</a:t>
          </a:r>
        </a:p>
      </dsp:txBody>
      <dsp:txXfrm>
        <a:off x="29911" y="2397419"/>
        <a:ext cx="1274272" cy="832253"/>
      </dsp:txXfrm>
    </dsp:sp>
    <dsp:sp modelId="{1D9630A3-8286-470C-94E5-695A1ACD5705}">
      <dsp:nvSpPr>
        <dsp:cNvPr id="0" name=""/>
        <dsp:cNvSpPr/>
      </dsp:nvSpPr>
      <dsp:spPr>
        <a:xfrm>
          <a:off x="2390923" y="2017910"/>
          <a:ext cx="1723876" cy="353615"/>
        </a:xfrm>
        <a:custGeom>
          <a:avLst/>
          <a:gdLst/>
          <a:ahLst/>
          <a:cxnLst/>
          <a:rect l="0" t="0" r="0" b="0"/>
          <a:pathLst>
            <a:path>
              <a:moveTo>
                <a:pt x="1723876" y="0"/>
              </a:moveTo>
              <a:lnTo>
                <a:pt x="1723876" y="176807"/>
              </a:lnTo>
              <a:lnTo>
                <a:pt x="0" y="176807"/>
              </a:lnTo>
              <a:lnTo>
                <a:pt x="0" y="353615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B72690-EB17-49F0-A969-50572309A650}">
      <dsp:nvSpPr>
        <dsp:cNvPr id="0" name=""/>
        <dsp:cNvSpPr/>
      </dsp:nvSpPr>
      <dsp:spPr>
        <a:xfrm>
          <a:off x="1727894" y="2371526"/>
          <a:ext cx="1326058" cy="8840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Durum Zarfları</a:t>
          </a:r>
        </a:p>
      </dsp:txBody>
      <dsp:txXfrm>
        <a:off x="1753787" y="2397419"/>
        <a:ext cx="1274272" cy="832253"/>
      </dsp:txXfrm>
    </dsp:sp>
    <dsp:sp modelId="{709D716F-CC14-4541-AA04-E7D342B32B5A}">
      <dsp:nvSpPr>
        <dsp:cNvPr id="0" name=""/>
        <dsp:cNvSpPr/>
      </dsp:nvSpPr>
      <dsp:spPr>
        <a:xfrm>
          <a:off x="4069079" y="2017910"/>
          <a:ext cx="91440" cy="3536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3615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3113DA-8853-48FC-B43B-04EC44E5A3ED}">
      <dsp:nvSpPr>
        <dsp:cNvPr id="0" name=""/>
        <dsp:cNvSpPr/>
      </dsp:nvSpPr>
      <dsp:spPr>
        <a:xfrm>
          <a:off x="3451770" y="2371526"/>
          <a:ext cx="1326058" cy="8840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Yer Yön Zarfları</a:t>
          </a:r>
        </a:p>
      </dsp:txBody>
      <dsp:txXfrm>
        <a:off x="3477663" y="2397419"/>
        <a:ext cx="1274272" cy="832253"/>
      </dsp:txXfrm>
    </dsp:sp>
    <dsp:sp modelId="{010FDF05-86D1-4D18-9706-5AFBBA7C6B5C}">
      <dsp:nvSpPr>
        <dsp:cNvPr id="0" name=""/>
        <dsp:cNvSpPr/>
      </dsp:nvSpPr>
      <dsp:spPr>
        <a:xfrm>
          <a:off x="4114799" y="2017910"/>
          <a:ext cx="1723876" cy="353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807"/>
              </a:lnTo>
              <a:lnTo>
                <a:pt x="1723876" y="176807"/>
              </a:lnTo>
              <a:lnTo>
                <a:pt x="1723876" y="353615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F2913C-FEBA-420F-9DC4-BB6CFE521CE9}">
      <dsp:nvSpPr>
        <dsp:cNvPr id="0" name=""/>
        <dsp:cNvSpPr/>
      </dsp:nvSpPr>
      <dsp:spPr>
        <a:xfrm>
          <a:off x="5175646" y="2371526"/>
          <a:ext cx="1326058" cy="8840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Miktar Zarfları</a:t>
          </a:r>
        </a:p>
      </dsp:txBody>
      <dsp:txXfrm>
        <a:off x="5201539" y="2397419"/>
        <a:ext cx="1274272" cy="832253"/>
      </dsp:txXfrm>
    </dsp:sp>
    <dsp:sp modelId="{D00C6544-B4EF-40FE-B96A-07B6853013A6}">
      <dsp:nvSpPr>
        <dsp:cNvPr id="0" name=""/>
        <dsp:cNvSpPr/>
      </dsp:nvSpPr>
      <dsp:spPr>
        <a:xfrm>
          <a:off x="4114799" y="2017910"/>
          <a:ext cx="3447752" cy="353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807"/>
              </a:lnTo>
              <a:lnTo>
                <a:pt x="3447752" y="176807"/>
              </a:lnTo>
              <a:lnTo>
                <a:pt x="3447752" y="353615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0D6441-E48A-4723-82AB-FFDA3257B08C}">
      <dsp:nvSpPr>
        <dsp:cNvPr id="0" name=""/>
        <dsp:cNvSpPr/>
      </dsp:nvSpPr>
      <dsp:spPr>
        <a:xfrm>
          <a:off x="6899523" y="2371526"/>
          <a:ext cx="1326058" cy="8840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Soru Zarfları</a:t>
          </a:r>
        </a:p>
      </dsp:txBody>
      <dsp:txXfrm>
        <a:off x="6925416" y="2397419"/>
        <a:ext cx="1274272" cy="8322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>
            <a:extLst>
              <a:ext uri="{FF2B5EF4-FFF2-40B4-BE49-F238E27FC236}">
                <a16:creationId xmlns:a16="http://schemas.microsoft.com/office/drawing/2014/main" id="{9A2D5100-7887-475A-8E4E-71A7B1557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181CD-9362-4117-ADA6-01BC59A5F7AF}" type="datetimeFigureOut">
              <a:rPr lang="tr-TR"/>
              <a:pPr>
                <a:defRPr/>
              </a:pPr>
              <a:t>25.02.2020</a:t>
            </a:fld>
            <a:endParaRPr lang="tr-TR"/>
          </a:p>
        </p:txBody>
      </p:sp>
      <p:sp>
        <p:nvSpPr>
          <p:cNvPr id="5" name="18 Altbilgi Yer Tutucusu">
            <a:extLst>
              <a:ext uri="{FF2B5EF4-FFF2-40B4-BE49-F238E27FC236}">
                <a16:creationId xmlns:a16="http://schemas.microsoft.com/office/drawing/2014/main" id="{71453270-4045-46DA-81AF-17A2AE561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6 Slayt Numarası Yer Tutucusu">
            <a:extLst>
              <a:ext uri="{FF2B5EF4-FFF2-40B4-BE49-F238E27FC236}">
                <a16:creationId xmlns:a16="http://schemas.microsoft.com/office/drawing/2014/main" id="{9A5B4F23-4563-4F8E-ABE8-97640D75A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4648990C-5DE4-49F4-9C1B-59F87B5C638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82593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9 Veri Yer Tutucusu">
            <a:extLst>
              <a:ext uri="{FF2B5EF4-FFF2-40B4-BE49-F238E27FC236}">
                <a16:creationId xmlns:a16="http://schemas.microsoft.com/office/drawing/2014/main" id="{9A7FDF06-4103-47E9-B150-8594F6F3B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7BE71-7013-4448-978B-3867DDEFF1D6}" type="datetimeFigureOut">
              <a:rPr lang="tr-TR"/>
              <a:pPr>
                <a:defRPr/>
              </a:pPr>
              <a:t>25.02.2020</a:t>
            </a:fld>
            <a:endParaRPr lang="tr-TR"/>
          </a:p>
        </p:txBody>
      </p:sp>
      <p:sp>
        <p:nvSpPr>
          <p:cNvPr id="5" name="21 Altbilgi Yer Tutucusu">
            <a:extLst>
              <a:ext uri="{FF2B5EF4-FFF2-40B4-BE49-F238E27FC236}">
                <a16:creationId xmlns:a16="http://schemas.microsoft.com/office/drawing/2014/main" id="{B18F74CB-44BE-4718-AF87-1F3F2D233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>
            <a:extLst>
              <a:ext uri="{FF2B5EF4-FFF2-40B4-BE49-F238E27FC236}">
                <a16:creationId xmlns:a16="http://schemas.microsoft.com/office/drawing/2014/main" id="{09A2F2EF-15E9-4C81-9D7A-01CDECA8C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6CC62B-17E7-49A2-A93B-4E9E9D9D369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73837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9 Veri Yer Tutucusu">
            <a:extLst>
              <a:ext uri="{FF2B5EF4-FFF2-40B4-BE49-F238E27FC236}">
                <a16:creationId xmlns:a16="http://schemas.microsoft.com/office/drawing/2014/main" id="{3F8CF046-F686-4426-A3B8-7DCED7981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C542B-1E1C-4B62-82FC-AAABB9C9F320}" type="datetimeFigureOut">
              <a:rPr lang="tr-TR"/>
              <a:pPr>
                <a:defRPr/>
              </a:pPr>
              <a:t>25.02.2020</a:t>
            </a:fld>
            <a:endParaRPr lang="tr-TR"/>
          </a:p>
        </p:txBody>
      </p:sp>
      <p:sp>
        <p:nvSpPr>
          <p:cNvPr id="5" name="21 Altbilgi Yer Tutucusu">
            <a:extLst>
              <a:ext uri="{FF2B5EF4-FFF2-40B4-BE49-F238E27FC236}">
                <a16:creationId xmlns:a16="http://schemas.microsoft.com/office/drawing/2014/main" id="{A400A376-1EBA-4442-8F59-FEC624FB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>
            <a:extLst>
              <a:ext uri="{FF2B5EF4-FFF2-40B4-BE49-F238E27FC236}">
                <a16:creationId xmlns:a16="http://schemas.microsoft.com/office/drawing/2014/main" id="{8FA03476-AE29-4186-AE7E-3049D19FC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6C8C9-053D-4DA9-AD7D-FFDF06F910A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96328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9 Veri Yer Tutucusu">
            <a:extLst>
              <a:ext uri="{FF2B5EF4-FFF2-40B4-BE49-F238E27FC236}">
                <a16:creationId xmlns:a16="http://schemas.microsoft.com/office/drawing/2014/main" id="{EA46E2C4-027E-4866-BE55-CB3A6A56A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9E694-2831-425E-A314-BB8EB0785973}" type="datetimeFigureOut">
              <a:rPr lang="tr-TR"/>
              <a:pPr>
                <a:defRPr/>
              </a:pPr>
              <a:t>25.02.2020</a:t>
            </a:fld>
            <a:endParaRPr lang="tr-TR"/>
          </a:p>
        </p:txBody>
      </p:sp>
      <p:sp>
        <p:nvSpPr>
          <p:cNvPr id="5" name="21 Altbilgi Yer Tutucusu">
            <a:extLst>
              <a:ext uri="{FF2B5EF4-FFF2-40B4-BE49-F238E27FC236}">
                <a16:creationId xmlns:a16="http://schemas.microsoft.com/office/drawing/2014/main" id="{5A301777-AFC2-4E98-AB31-FEA430E8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>
            <a:extLst>
              <a:ext uri="{FF2B5EF4-FFF2-40B4-BE49-F238E27FC236}">
                <a16:creationId xmlns:a16="http://schemas.microsoft.com/office/drawing/2014/main" id="{DBE8E405-7732-4877-997E-B49501264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2AE1B-B5BD-49A5-A92B-160773708A6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2915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>
            <a:extLst>
              <a:ext uri="{FF2B5EF4-FFF2-40B4-BE49-F238E27FC236}">
                <a16:creationId xmlns:a16="http://schemas.microsoft.com/office/drawing/2014/main" id="{DCB1768F-2147-4595-8199-5A0B7D1AA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E6AFD-52DA-4B10-ACB2-702B18A70F8E}" type="datetimeFigureOut">
              <a:rPr lang="tr-TR"/>
              <a:pPr>
                <a:defRPr/>
              </a:pPr>
              <a:t>25.02.2020</a:t>
            </a:fld>
            <a:endParaRPr lang="tr-TR"/>
          </a:p>
        </p:txBody>
      </p:sp>
      <p:sp>
        <p:nvSpPr>
          <p:cNvPr id="5" name="4 Altbilgi Yer Tutucusu">
            <a:extLst>
              <a:ext uri="{FF2B5EF4-FFF2-40B4-BE49-F238E27FC236}">
                <a16:creationId xmlns:a16="http://schemas.microsoft.com/office/drawing/2014/main" id="{07BE4E0B-94E5-44D3-990F-01BE7D9A8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>
            <a:extLst>
              <a:ext uri="{FF2B5EF4-FFF2-40B4-BE49-F238E27FC236}">
                <a16:creationId xmlns:a16="http://schemas.microsoft.com/office/drawing/2014/main" id="{8E3067B2-8B72-417B-AB0C-D942EC058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EE41DCC2-3CDF-4B0B-A377-1814522692D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673052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9 Veri Yer Tutucusu">
            <a:extLst>
              <a:ext uri="{FF2B5EF4-FFF2-40B4-BE49-F238E27FC236}">
                <a16:creationId xmlns:a16="http://schemas.microsoft.com/office/drawing/2014/main" id="{C2B18445-E1CC-40C0-B9B4-41D7CFD89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25DE1-224E-4EF5-BBE8-5317776E09C6}" type="datetimeFigureOut">
              <a:rPr lang="tr-TR"/>
              <a:pPr>
                <a:defRPr/>
              </a:pPr>
              <a:t>25.02.2020</a:t>
            </a:fld>
            <a:endParaRPr lang="tr-TR"/>
          </a:p>
        </p:txBody>
      </p:sp>
      <p:sp>
        <p:nvSpPr>
          <p:cNvPr id="6" name="21 Altbilgi Yer Tutucusu">
            <a:extLst>
              <a:ext uri="{FF2B5EF4-FFF2-40B4-BE49-F238E27FC236}">
                <a16:creationId xmlns:a16="http://schemas.microsoft.com/office/drawing/2014/main" id="{9A422CA7-6B0C-4C1C-89EA-2A49F34BF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7 Slayt Numarası Yer Tutucusu">
            <a:extLst>
              <a:ext uri="{FF2B5EF4-FFF2-40B4-BE49-F238E27FC236}">
                <a16:creationId xmlns:a16="http://schemas.microsoft.com/office/drawing/2014/main" id="{91CFED75-E5BD-4033-BBFC-AA137D179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50DCD-8420-42F1-8275-3EE60C604E4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49258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9 Veri Yer Tutucusu">
            <a:extLst>
              <a:ext uri="{FF2B5EF4-FFF2-40B4-BE49-F238E27FC236}">
                <a16:creationId xmlns:a16="http://schemas.microsoft.com/office/drawing/2014/main" id="{8A8E9388-32FF-4C64-BE47-34A31E956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05AC6-2DF9-4579-82F1-6817FB19503B}" type="datetimeFigureOut">
              <a:rPr lang="tr-TR"/>
              <a:pPr>
                <a:defRPr/>
              </a:pPr>
              <a:t>25.02.2020</a:t>
            </a:fld>
            <a:endParaRPr lang="tr-TR"/>
          </a:p>
        </p:txBody>
      </p:sp>
      <p:sp>
        <p:nvSpPr>
          <p:cNvPr id="8" name="21 Altbilgi Yer Tutucusu">
            <a:extLst>
              <a:ext uri="{FF2B5EF4-FFF2-40B4-BE49-F238E27FC236}">
                <a16:creationId xmlns:a16="http://schemas.microsoft.com/office/drawing/2014/main" id="{0805E023-4FE3-4074-9AA6-8F3BB5F93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17 Slayt Numarası Yer Tutucusu">
            <a:extLst>
              <a:ext uri="{FF2B5EF4-FFF2-40B4-BE49-F238E27FC236}">
                <a16:creationId xmlns:a16="http://schemas.microsoft.com/office/drawing/2014/main" id="{FF605C47-F218-48D4-A105-9FE961A3C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3CA90-C71C-40D2-8F0A-7029700AEC3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09170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9 Veri Yer Tutucusu">
            <a:extLst>
              <a:ext uri="{FF2B5EF4-FFF2-40B4-BE49-F238E27FC236}">
                <a16:creationId xmlns:a16="http://schemas.microsoft.com/office/drawing/2014/main" id="{68F84CC4-FAC4-40DF-A8D4-2B8DAB286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4B2E5-4EC5-4930-A88F-E5300CF9435A}" type="datetimeFigureOut">
              <a:rPr lang="tr-TR"/>
              <a:pPr>
                <a:defRPr/>
              </a:pPr>
              <a:t>25.02.2020</a:t>
            </a:fld>
            <a:endParaRPr lang="tr-TR"/>
          </a:p>
        </p:txBody>
      </p:sp>
      <p:sp>
        <p:nvSpPr>
          <p:cNvPr id="4" name="21 Altbilgi Yer Tutucusu">
            <a:extLst>
              <a:ext uri="{FF2B5EF4-FFF2-40B4-BE49-F238E27FC236}">
                <a16:creationId xmlns:a16="http://schemas.microsoft.com/office/drawing/2014/main" id="{3CB6E5F4-FEE5-458F-A4E0-AC812B676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17 Slayt Numarası Yer Tutucusu">
            <a:extLst>
              <a:ext uri="{FF2B5EF4-FFF2-40B4-BE49-F238E27FC236}">
                <a16:creationId xmlns:a16="http://schemas.microsoft.com/office/drawing/2014/main" id="{E84FEBB2-D2F5-4566-BBA8-66D1FA1F2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C85C7-A039-48F1-AE7F-90DA5BAA01F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98765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>
            <a:extLst>
              <a:ext uri="{FF2B5EF4-FFF2-40B4-BE49-F238E27FC236}">
                <a16:creationId xmlns:a16="http://schemas.microsoft.com/office/drawing/2014/main" id="{84498245-B74B-4C8E-ADBE-B655995A6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E3FEC-14F1-459F-8E22-528F94098DE7}" type="datetimeFigureOut">
              <a:rPr lang="tr-TR"/>
              <a:pPr>
                <a:defRPr/>
              </a:pPr>
              <a:t>25.02.2020</a:t>
            </a:fld>
            <a:endParaRPr lang="tr-TR"/>
          </a:p>
        </p:txBody>
      </p:sp>
      <p:sp>
        <p:nvSpPr>
          <p:cNvPr id="3" name="21 Altbilgi Yer Tutucusu">
            <a:extLst>
              <a:ext uri="{FF2B5EF4-FFF2-40B4-BE49-F238E27FC236}">
                <a16:creationId xmlns:a16="http://schemas.microsoft.com/office/drawing/2014/main" id="{24B8BE58-626B-4899-AD15-271139E1B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17 Slayt Numarası Yer Tutucusu">
            <a:extLst>
              <a:ext uri="{FF2B5EF4-FFF2-40B4-BE49-F238E27FC236}">
                <a16:creationId xmlns:a16="http://schemas.microsoft.com/office/drawing/2014/main" id="{8F039D47-80F1-462B-9D09-2C550CB30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6499C-8FBE-4EEA-928F-ED9F74F9525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89568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9 Veri Yer Tutucusu">
            <a:extLst>
              <a:ext uri="{FF2B5EF4-FFF2-40B4-BE49-F238E27FC236}">
                <a16:creationId xmlns:a16="http://schemas.microsoft.com/office/drawing/2014/main" id="{B244B6B0-9D5C-4C7A-BE62-BEDE2320C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FF27A-8C00-4E74-A186-FFD6D35077A9}" type="datetimeFigureOut">
              <a:rPr lang="tr-TR"/>
              <a:pPr>
                <a:defRPr/>
              </a:pPr>
              <a:t>25.02.2020</a:t>
            </a:fld>
            <a:endParaRPr lang="tr-TR"/>
          </a:p>
        </p:txBody>
      </p:sp>
      <p:sp>
        <p:nvSpPr>
          <p:cNvPr id="6" name="21 Altbilgi Yer Tutucusu">
            <a:extLst>
              <a:ext uri="{FF2B5EF4-FFF2-40B4-BE49-F238E27FC236}">
                <a16:creationId xmlns:a16="http://schemas.microsoft.com/office/drawing/2014/main" id="{35D80882-7888-4CEA-BAE5-9ECBDDC46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7 Slayt Numarası Yer Tutucusu">
            <a:extLst>
              <a:ext uri="{FF2B5EF4-FFF2-40B4-BE49-F238E27FC236}">
                <a16:creationId xmlns:a16="http://schemas.microsoft.com/office/drawing/2014/main" id="{FA1999B5-1D4C-4695-B480-757AED996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A765F-410F-4EDD-BE32-4A04195FC25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4494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>
            <a:extLst>
              <a:ext uri="{FF2B5EF4-FFF2-40B4-BE49-F238E27FC236}">
                <a16:creationId xmlns:a16="http://schemas.microsoft.com/office/drawing/2014/main" id="{D9EDFEAF-42D7-466C-BD1E-5542FC70C086}"/>
              </a:ext>
            </a:extLst>
          </p:cNvPr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4 Dik Üçgen">
            <a:extLst>
              <a:ext uri="{FF2B5EF4-FFF2-40B4-BE49-F238E27FC236}">
                <a16:creationId xmlns:a16="http://schemas.microsoft.com/office/drawing/2014/main" id="{979D675B-A984-471D-A65C-DD2779306F3A}"/>
              </a:ext>
            </a:extLst>
          </p:cNvPr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15 Serbest Form">
            <a:extLst>
              <a:ext uri="{FF2B5EF4-FFF2-40B4-BE49-F238E27FC236}">
                <a16:creationId xmlns:a16="http://schemas.microsoft.com/office/drawing/2014/main" id="{0BCF218C-352A-42C0-8615-8F429F3F836D}"/>
              </a:ext>
            </a:extLst>
          </p:cNvPr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16 Serbest Form">
            <a:extLst>
              <a:ext uri="{FF2B5EF4-FFF2-40B4-BE49-F238E27FC236}">
                <a16:creationId xmlns:a16="http://schemas.microsoft.com/office/drawing/2014/main" id="{3F4B03DC-2DB0-4476-9D82-BB2DE517E99F}"/>
              </a:ext>
            </a:extLst>
          </p:cNvPr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>
            <a:extLst>
              <a:ext uri="{FF2B5EF4-FFF2-40B4-BE49-F238E27FC236}">
                <a16:creationId xmlns:a16="http://schemas.microsoft.com/office/drawing/2014/main" id="{4FF5F696-E62B-46E8-BC65-B1DA91044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13F34-29DD-4470-8468-23FF344BAC43}" type="datetimeFigureOut">
              <a:rPr lang="tr-TR"/>
              <a:pPr>
                <a:defRPr/>
              </a:pPr>
              <a:t>25.02.2020</a:t>
            </a:fld>
            <a:endParaRPr lang="tr-TR"/>
          </a:p>
        </p:txBody>
      </p:sp>
      <p:sp>
        <p:nvSpPr>
          <p:cNvPr id="10" name="5 Altbilgi Yer Tutucusu">
            <a:extLst>
              <a:ext uri="{FF2B5EF4-FFF2-40B4-BE49-F238E27FC236}">
                <a16:creationId xmlns:a16="http://schemas.microsoft.com/office/drawing/2014/main" id="{102940FD-0FFD-4F09-9F0A-1FD38FBB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" name="6 Slayt Numarası Yer Tutucusu">
            <a:extLst>
              <a:ext uri="{FF2B5EF4-FFF2-40B4-BE49-F238E27FC236}">
                <a16:creationId xmlns:a16="http://schemas.microsoft.com/office/drawing/2014/main" id="{5B1013A2-97B9-4C78-8604-2D4F3951E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3BFF6B5-3B66-4B64-8917-CAD74A96074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8894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>
            <a:extLst>
              <a:ext uri="{FF2B5EF4-FFF2-40B4-BE49-F238E27FC236}">
                <a16:creationId xmlns:a16="http://schemas.microsoft.com/office/drawing/2014/main" id="{10F35237-A215-40B5-8BAE-E93FB4CA8DAA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7 Serbest Form">
            <a:extLst>
              <a:ext uri="{FF2B5EF4-FFF2-40B4-BE49-F238E27FC236}">
                <a16:creationId xmlns:a16="http://schemas.microsoft.com/office/drawing/2014/main" id="{1FE52E7E-5B0A-4AE4-8A43-DB9904D352DB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8 Başlık Yer Tutucusu">
            <a:extLst>
              <a:ext uri="{FF2B5EF4-FFF2-40B4-BE49-F238E27FC236}">
                <a16:creationId xmlns:a16="http://schemas.microsoft.com/office/drawing/2014/main" id="{0661DB15-A1D1-4B94-9E14-2E7CC743A3C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  <a:endParaRPr lang="en-US" altLang="tr-TR"/>
          </a:p>
        </p:txBody>
      </p:sp>
      <p:sp>
        <p:nvSpPr>
          <p:cNvPr id="1029" name="29 Metin Yer Tutucusu">
            <a:extLst>
              <a:ext uri="{FF2B5EF4-FFF2-40B4-BE49-F238E27FC236}">
                <a16:creationId xmlns:a16="http://schemas.microsoft.com/office/drawing/2014/main" id="{4A80857B-B81E-43AA-877A-19ECA6C1E96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  <a:endParaRPr lang="en-US" altLang="tr-TR"/>
          </a:p>
        </p:txBody>
      </p:sp>
      <p:sp>
        <p:nvSpPr>
          <p:cNvPr id="10" name="9 Veri Yer Tutucusu">
            <a:extLst>
              <a:ext uri="{FF2B5EF4-FFF2-40B4-BE49-F238E27FC236}">
                <a16:creationId xmlns:a16="http://schemas.microsoft.com/office/drawing/2014/main" id="{2B1E7C3E-C8C2-4891-9842-797088F7B7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0EEF48B-21D3-4C73-A957-80F746C5B4BE}" type="datetimeFigureOut">
              <a:rPr lang="tr-TR"/>
              <a:pPr>
                <a:defRPr/>
              </a:pPr>
              <a:t>25.02.2020</a:t>
            </a:fld>
            <a:endParaRPr lang="tr-TR"/>
          </a:p>
        </p:txBody>
      </p:sp>
      <p:sp>
        <p:nvSpPr>
          <p:cNvPr id="22" name="21 Altbilgi Yer Tutucusu">
            <a:extLst>
              <a:ext uri="{FF2B5EF4-FFF2-40B4-BE49-F238E27FC236}">
                <a16:creationId xmlns:a16="http://schemas.microsoft.com/office/drawing/2014/main" id="{CA1DEDB5-9490-4492-BD78-CC7DDB4C15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" name="17 Slayt Numarası Yer Tutucusu">
            <a:extLst>
              <a:ext uri="{FF2B5EF4-FFF2-40B4-BE49-F238E27FC236}">
                <a16:creationId xmlns:a16="http://schemas.microsoft.com/office/drawing/2014/main" id="{2E1951A8-7CA3-4141-A9F6-7EB217E8F6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045C75"/>
                </a:solidFill>
                <a:latin typeface="Constantia" panose="02030602050306030303" pitchFamily="18" charset="0"/>
              </a:defRPr>
            </a:lvl1pPr>
          </a:lstStyle>
          <a:p>
            <a:pPr>
              <a:defRPr/>
            </a:pPr>
            <a:fld id="{171678DB-C9C4-496A-9647-DAF14A0AE72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grpSp>
        <p:nvGrpSpPr>
          <p:cNvPr id="1033" name="1 Grup">
            <a:extLst>
              <a:ext uri="{FF2B5EF4-FFF2-40B4-BE49-F238E27FC236}">
                <a16:creationId xmlns:a16="http://schemas.microsoft.com/office/drawing/2014/main" id="{39543D7D-A5B1-45AB-B5ED-92D501E0C751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11 Serbest Form">
              <a:extLst>
                <a:ext uri="{FF2B5EF4-FFF2-40B4-BE49-F238E27FC236}">
                  <a16:creationId xmlns:a16="http://schemas.microsoft.com/office/drawing/2014/main" id="{E7B8BFB9-8AC3-4219-A32B-E3935222A6E6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12 Serbest Form">
              <a:extLst>
                <a:ext uri="{FF2B5EF4-FFF2-40B4-BE49-F238E27FC236}">
                  <a16:creationId xmlns:a16="http://schemas.microsoft.com/office/drawing/2014/main" id="{2AB276A5-92E3-42F3-9549-9B513B6FF68E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73" r:id="rId2"/>
    <p:sldLayoutId id="2147483782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83" r:id="rId9"/>
    <p:sldLayoutId id="2147483779" r:id="rId10"/>
    <p:sldLayoutId id="214748378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>
            <a:extLst>
              <a:ext uri="{FF2B5EF4-FFF2-40B4-BE49-F238E27FC236}">
                <a16:creationId xmlns:a16="http://schemas.microsoft.com/office/drawing/2014/main" id="{22C58529-E5B5-4369-A63D-CC9B883D71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472" y="2143116"/>
            <a:ext cx="7851648" cy="1828800"/>
          </a:xfrm>
          <a:ln>
            <a:miter lim="800000"/>
            <a:headEnd/>
            <a:tailEnd/>
          </a:ln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/>
              <a:t>ZARFLAR</a:t>
            </a:r>
            <a:br>
              <a:rPr lang="tr-TR" dirty="0"/>
            </a:br>
            <a:r>
              <a:rPr lang="tr-TR" dirty="0"/>
              <a:t>(BELİRTEÇLER)</a:t>
            </a:r>
          </a:p>
        </p:txBody>
      </p:sp>
      <p:sp>
        <p:nvSpPr>
          <p:cNvPr id="3" name="1 Başlık">
            <a:extLst>
              <a:ext uri="{FF2B5EF4-FFF2-40B4-BE49-F238E27FC236}">
                <a16:creationId xmlns:a16="http://schemas.microsoft.com/office/drawing/2014/main" id="{E95D7FC4-3200-4358-B39F-8F5A6855963B}"/>
              </a:ext>
            </a:extLst>
          </p:cNvPr>
          <p:cNvSpPr txBox="1">
            <a:spLocks/>
          </p:cNvSpPr>
          <p:nvPr/>
        </p:nvSpPr>
        <p:spPr bwMode="auto">
          <a:xfrm>
            <a:off x="1071538" y="4357694"/>
            <a:ext cx="7072362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18288" bIns="0" anchor="b">
            <a:normAutofit fontScale="55000" lnSpcReduction="2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41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HAZIRLAYAN</a:t>
            </a:r>
            <a:br>
              <a:rPr lang="tr-TR" sz="5600" b="1" dirty="0"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tr-TR" sz="41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İhsan ASLAN</a:t>
            </a:r>
            <a:br>
              <a:rPr lang="tr-TR" sz="41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tr-TR" sz="4100" b="1" dirty="0" err="1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Beşköprü</a:t>
            </a:r>
            <a:r>
              <a:rPr lang="tr-TR" sz="41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 Hacı Emine Oba Ortaokulu</a:t>
            </a:r>
            <a:br>
              <a:rPr lang="tr-TR" sz="41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tr-TR" sz="41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Türkçe Öğretmeni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>
            <a:extLst>
              <a:ext uri="{FF2B5EF4-FFF2-40B4-BE49-F238E27FC236}">
                <a16:creationId xmlns:a16="http://schemas.microsoft.com/office/drawing/2014/main" id="{9FB6BDA1-4B8B-4BB8-A0C5-560B6CD2E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95338"/>
          </a:xfrm>
        </p:spPr>
        <p:txBody>
          <a:bodyPr/>
          <a:lstStyle/>
          <a:p>
            <a:pPr algn="ctr" eaLnBrk="1" hangingPunct="1"/>
            <a:r>
              <a:rPr lang="tr-TR" altLang="tr-TR"/>
              <a:t>ÖRNEKLER</a:t>
            </a:r>
          </a:p>
        </p:txBody>
      </p:sp>
      <p:sp>
        <p:nvSpPr>
          <p:cNvPr id="14339" name="2 İçerik Yer Tutucusu">
            <a:extLst>
              <a:ext uri="{FF2B5EF4-FFF2-40B4-BE49-F238E27FC236}">
                <a16:creationId xmlns:a16="http://schemas.microsoft.com/office/drawing/2014/main" id="{7E42F773-199B-48C1-8CEE-3F7F43712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4752975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tr-TR" altLang="tr-TR"/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/>
          </a:p>
        </p:txBody>
      </p:sp>
      <p:sp>
        <p:nvSpPr>
          <p:cNvPr id="7" name="2 İçerik Yer Tutucusu">
            <a:extLst>
              <a:ext uri="{FF2B5EF4-FFF2-40B4-BE49-F238E27FC236}">
                <a16:creationId xmlns:a16="http://schemas.microsoft.com/office/drawing/2014/main" id="{0348FD16-9512-45C0-A883-B6A18A1B5154}"/>
              </a:ext>
            </a:extLst>
          </p:cNvPr>
          <p:cNvSpPr txBox="1">
            <a:spLocks/>
          </p:cNvSpPr>
          <p:nvPr/>
        </p:nvSpPr>
        <p:spPr bwMode="auto">
          <a:xfrm>
            <a:off x="428625" y="1571625"/>
            <a:ext cx="22860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Kardeşin</a:t>
            </a:r>
          </a:p>
        </p:txBody>
      </p:sp>
      <p:sp>
        <p:nvSpPr>
          <p:cNvPr id="8" name="2 İçerik Yer Tutucusu">
            <a:extLst>
              <a:ext uri="{FF2B5EF4-FFF2-40B4-BE49-F238E27FC236}">
                <a16:creationId xmlns:a16="http://schemas.microsoft.com/office/drawing/2014/main" id="{3537E292-9BF5-4EC4-BEFA-9D38D9800256}"/>
              </a:ext>
            </a:extLst>
          </p:cNvPr>
          <p:cNvSpPr txBox="1">
            <a:spLocks/>
          </p:cNvSpPr>
          <p:nvPr/>
        </p:nvSpPr>
        <p:spPr bwMode="auto">
          <a:xfrm>
            <a:off x="1928813" y="1571625"/>
            <a:ext cx="16430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az önce</a:t>
            </a:r>
          </a:p>
        </p:txBody>
      </p:sp>
      <p:sp>
        <p:nvSpPr>
          <p:cNvPr id="9" name="2 İçerik Yer Tutucusu">
            <a:extLst>
              <a:ext uri="{FF2B5EF4-FFF2-40B4-BE49-F238E27FC236}">
                <a16:creationId xmlns:a16="http://schemas.microsoft.com/office/drawing/2014/main" id="{03BB0C94-CCC4-4BC0-AF1A-9ADEC68C4EA4}"/>
              </a:ext>
            </a:extLst>
          </p:cNvPr>
          <p:cNvSpPr txBox="1">
            <a:spLocks/>
          </p:cNvSpPr>
          <p:nvPr/>
        </p:nvSpPr>
        <p:spPr bwMode="auto">
          <a:xfrm>
            <a:off x="3500438" y="1571625"/>
            <a:ext cx="25717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çıktı.</a:t>
            </a:r>
          </a:p>
        </p:txBody>
      </p:sp>
      <p:sp>
        <p:nvSpPr>
          <p:cNvPr id="10" name="2 İçerik Yer Tutucusu">
            <a:extLst>
              <a:ext uri="{FF2B5EF4-FFF2-40B4-BE49-F238E27FC236}">
                <a16:creationId xmlns:a16="http://schemas.microsoft.com/office/drawing/2014/main" id="{D6E83C5D-74ED-49C0-8B4A-3C16D6DD0D46}"/>
              </a:ext>
            </a:extLst>
          </p:cNvPr>
          <p:cNvSpPr txBox="1">
            <a:spLocks/>
          </p:cNvSpPr>
          <p:nvPr/>
        </p:nvSpPr>
        <p:spPr bwMode="auto">
          <a:xfrm>
            <a:off x="428625" y="2000250"/>
            <a:ext cx="22860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Okulunu</a:t>
            </a:r>
          </a:p>
        </p:txBody>
      </p:sp>
      <p:sp>
        <p:nvSpPr>
          <p:cNvPr id="11" name="2 İçerik Yer Tutucusu">
            <a:extLst>
              <a:ext uri="{FF2B5EF4-FFF2-40B4-BE49-F238E27FC236}">
                <a16:creationId xmlns:a16="http://schemas.microsoft.com/office/drawing/2014/main" id="{022397B6-E61F-4E9E-88E0-3B7ADA2AB55E}"/>
              </a:ext>
            </a:extLst>
          </p:cNvPr>
          <p:cNvSpPr txBox="1">
            <a:spLocks/>
          </p:cNvSpPr>
          <p:nvPr/>
        </p:nvSpPr>
        <p:spPr bwMode="auto">
          <a:xfrm>
            <a:off x="2143125" y="2000250"/>
            <a:ext cx="17145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gelecek yıl</a:t>
            </a:r>
          </a:p>
        </p:txBody>
      </p:sp>
      <p:sp>
        <p:nvSpPr>
          <p:cNvPr id="12" name="2 İçerik Yer Tutucusu">
            <a:extLst>
              <a:ext uri="{FF2B5EF4-FFF2-40B4-BE49-F238E27FC236}">
                <a16:creationId xmlns:a16="http://schemas.microsoft.com/office/drawing/2014/main" id="{3E84F251-8730-40E2-857A-216F4931B7FF}"/>
              </a:ext>
            </a:extLst>
          </p:cNvPr>
          <p:cNvSpPr txBox="1">
            <a:spLocks/>
          </p:cNvSpPr>
          <p:nvPr/>
        </p:nvSpPr>
        <p:spPr bwMode="auto">
          <a:xfrm>
            <a:off x="3857625" y="2000250"/>
            <a:ext cx="25717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bitirecekmiş.</a:t>
            </a:r>
          </a:p>
        </p:txBody>
      </p:sp>
      <p:sp>
        <p:nvSpPr>
          <p:cNvPr id="13" name="2 İçerik Yer Tutucusu">
            <a:extLst>
              <a:ext uri="{FF2B5EF4-FFF2-40B4-BE49-F238E27FC236}">
                <a16:creationId xmlns:a16="http://schemas.microsoft.com/office/drawing/2014/main" id="{CF673870-088D-4018-BC9A-C0D5EAF59FC3}"/>
              </a:ext>
            </a:extLst>
          </p:cNvPr>
          <p:cNvSpPr txBox="1">
            <a:spLocks/>
          </p:cNvSpPr>
          <p:nvPr/>
        </p:nvSpPr>
        <p:spPr bwMode="auto">
          <a:xfrm>
            <a:off x="1143000" y="2428875"/>
            <a:ext cx="22860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anladım</a:t>
            </a:r>
          </a:p>
        </p:txBody>
      </p:sp>
      <p:sp>
        <p:nvSpPr>
          <p:cNvPr id="14" name="2 İçerik Yer Tutucusu">
            <a:extLst>
              <a:ext uri="{FF2B5EF4-FFF2-40B4-BE49-F238E27FC236}">
                <a16:creationId xmlns:a16="http://schemas.microsoft.com/office/drawing/2014/main" id="{01108FF5-604F-4842-8DA9-4F227B58CE8E}"/>
              </a:ext>
            </a:extLst>
          </p:cNvPr>
          <p:cNvSpPr txBox="1">
            <a:spLocks/>
          </p:cNvSpPr>
          <p:nvPr/>
        </p:nvSpPr>
        <p:spPr bwMode="auto">
          <a:xfrm>
            <a:off x="428625" y="2428875"/>
            <a:ext cx="121443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Geç</a:t>
            </a:r>
          </a:p>
        </p:txBody>
      </p:sp>
      <p:sp>
        <p:nvSpPr>
          <p:cNvPr id="15" name="2 İçerik Yer Tutucusu">
            <a:extLst>
              <a:ext uri="{FF2B5EF4-FFF2-40B4-BE49-F238E27FC236}">
                <a16:creationId xmlns:a16="http://schemas.microsoft.com/office/drawing/2014/main" id="{3D594880-963C-430F-8D08-2A5296D1EBB3}"/>
              </a:ext>
            </a:extLst>
          </p:cNvPr>
          <p:cNvSpPr txBox="1">
            <a:spLocks/>
          </p:cNvSpPr>
          <p:nvPr/>
        </p:nvSpPr>
        <p:spPr bwMode="auto">
          <a:xfrm>
            <a:off x="2786063" y="2428875"/>
            <a:ext cx="32861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hayatın vefasızlığını.</a:t>
            </a:r>
          </a:p>
        </p:txBody>
      </p:sp>
      <p:sp>
        <p:nvSpPr>
          <p:cNvPr id="16" name="2 İçerik Yer Tutucusu">
            <a:extLst>
              <a:ext uri="{FF2B5EF4-FFF2-40B4-BE49-F238E27FC236}">
                <a16:creationId xmlns:a16="http://schemas.microsoft.com/office/drawing/2014/main" id="{9B8C5E90-9667-4373-956E-4FC3386D5D6D}"/>
              </a:ext>
            </a:extLst>
          </p:cNvPr>
          <p:cNvSpPr txBox="1">
            <a:spLocks/>
          </p:cNvSpPr>
          <p:nvPr/>
        </p:nvSpPr>
        <p:spPr bwMode="auto">
          <a:xfrm>
            <a:off x="428625" y="2857500"/>
            <a:ext cx="15716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Seninle</a:t>
            </a:r>
          </a:p>
        </p:txBody>
      </p:sp>
      <p:sp>
        <p:nvSpPr>
          <p:cNvPr id="17" name="2 İçerik Yer Tutucusu">
            <a:extLst>
              <a:ext uri="{FF2B5EF4-FFF2-40B4-BE49-F238E27FC236}">
                <a16:creationId xmlns:a16="http://schemas.microsoft.com/office/drawing/2014/main" id="{951EE473-062D-49EB-8255-2119845BF82F}"/>
              </a:ext>
            </a:extLst>
          </p:cNvPr>
          <p:cNvSpPr txBox="1">
            <a:spLocks/>
          </p:cNvSpPr>
          <p:nvPr/>
        </p:nvSpPr>
        <p:spPr bwMode="auto">
          <a:xfrm>
            <a:off x="1928813" y="2857500"/>
            <a:ext cx="192881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yarın sabah</a:t>
            </a:r>
          </a:p>
        </p:txBody>
      </p:sp>
      <p:sp>
        <p:nvSpPr>
          <p:cNvPr id="18" name="2 İçerik Yer Tutucusu">
            <a:extLst>
              <a:ext uri="{FF2B5EF4-FFF2-40B4-BE49-F238E27FC236}">
                <a16:creationId xmlns:a16="http://schemas.microsoft.com/office/drawing/2014/main" id="{BEAFC823-6B39-4B2A-B4E9-0F772EE4C5D7}"/>
              </a:ext>
            </a:extLst>
          </p:cNvPr>
          <p:cNvSpPr txBox="1">
            <a:spLocks/>
          </p:cNvSpPr>
          <p:nvPr/>
        </p:nvSpPr>
        <p:spPr bwMode="auto">
          <a:xfrm>
            <a:off x="3786188" y="2857500"/>
            <a:ext cx="22860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görüşürüz.</a:t>
            </a:r>
          </a:p>
        </p:txBody>
      </p:sp>
      <p:sp>
        <p:nvSpPr>
          <p:cNvPr id="19" name="2 İçerik Yer Tutucusu">
            <a:extLst>
              <a:ext uri="{FF2B5EF4-FFF2-40B4-BE49-F238E27FC236}">
                <a16:creationId xmlns:a16="http://schemas.microsoft.com/office/drawing/2014/main" id="{E7DFF782-E214-4BB3-B539-F0ABEACA2314}"/>
              </a:ext>
            </a:extLst>
          </p:cNvPr>
          <p:cNvSpPr txBox="1">
            <a:spLocks/>
          </p:cNvSpPr>
          <p:nvPr/>
        </p:nvSpPr>
        <p:spPr bwMode="auto">
          <a:xfrm>
            <a:off x="428625" y="3286125"/>
            <a:ext cx="178593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Babanız </a:t>
            </a:r>
          </a:p>
        </p:txBody>
      </p:sp>
      <p:sp>
        <p:nvSpPr>
          <p:cNvPr id="20" name="2 İçerik Yer Tutucusu">
            <a:extLst>
              <a:ext uri="{FF2B5EF4-FFF2-40B4-BE49-F238E27FC236}">
                <a16:creationId xmlns:a16="http://schemas.microsoft.com/office/drawing/2014/main" id="{01379F5F-CE21-46CF-8369-5240713D988C}"/>
              </a:ext>
            </a:extLst>
          </p:cNvPr>
          <p:cNvSpPr txBox="1">
            <a:spLocks/>
          </p:cNvSpPr>
          <p:nvPr/>
        </p:nvSpPr>
        <p:spPr bwMode="auto">
          <a:xfrm>
            <a:off x="1857375" y="3286125"/>
            <a:ext cx="14287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erken</a:t>
            </a:r>
          </a:p>
        </p:txBody>
      </p:sp>
      <p:sp>
        <p:nvSpPr>
          <p:cNvPr id="21" name="2 İçerik Yer Tutucusu">
            <a:extLst>
              <a:ext uri="{FF2B5EF4-FFF2-40B4-BE49-F238E27FC236}">
                <a16:creationId xmlns:a16="http://schemas.microsoft.com/office/drawing/2014/main" id="{F6A62364-E791-4A49-820B-2A19F616DBF4}"/>
              </a:ext>
            </a:extLst>
          </p:cNvPr>
          <p:cNvSpPr txBox="1">
            <a:spLocks/>
          </p:cNvSpPr>
          <p:nvPr/>
        </p:nvSpPr>
        <p:spPr bwMode="auto">
          <a:xfrm>
            <a:off x="3143250" y="3286125"/>
            <a:ext cx="25717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gelecekmiş.</a:t>
            </a:r>
          </a:p>
        </p:txBody>
      </p:sp>
      <p:sp>
        <p:nvSpPr>
          <p:cNvPr id="22" name="2 İçerik Yer Tutucusu">
            <a:extLst>
              <a:ext uri="{FF2B5EF4-FFF2-40B4-BE49-F238E27FC236}">
                <a16:creationId xmlns:a16="http://schemas.microsoft.com/office/drawing/2014/main" id="{E0C6015D-37A5-440A-A131-701F94F0E34B}"/>
              </a:ext>
            </a:extLst>
          </p:cNvPr>
          <p:cNvSpPr txBox="1">
            <a:spLocks/>
          </p:cNvSpPr>
          <p:nvPr/>
        </p:nvSpPr>
        <p:spPr bwMode="auto">
          <a:xfrm>
            <a:off x="1214438" y="3714750"/>
            <a:ext cx="27146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yemek yiyelim</a:t>
            </a:r>
          </a:p>
        </p:txBody>
      </p:sp>
      <p:sp>
        <p:nvSpPr>
          <p:cNvPr id="23" name="2 İçerik Yer Tutucusu">
            <a:extLst>
              <a:ext uri="{FF2B5EF4-FFF2-40B4-BE49-F238E27FC236}">
                <a16:creationId xmlns:a16="http://schemas.microsoft.com/office/drawing/2014/main" id="{A908C62D-8F71-4945-B9BB-AEE61BC386B3}"/>
              </a:ext>
            </a:extLst>
          </p:cNvPr>
          <p:cNvSpPr txBox="1">
            <a:spLocks/>
          </p:cNvSpPr>
          <p:nvPr/>
        </p:nvSpPr>
        <p:spPr bwMode="auto">
          <a:xfrm>
            <a:off x="676275" y="3714750"/>
            <a:ext cx="121443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Önce</a:t>
            </a:r>
          </a:p>
        </p:txBody>
      </p:sp>
      <p:sp>
        <p:nvSpPr>
          <p:cNvPr id="24" name="2 İçerik Yer Tutucusu">
            <a:extLst>
              <a:ext uri="{FF2B5EF4-FFF2-40B4-BE49-F238E27FC236}">
                <a16:creationId xmlns:a16="http://schemas.microsoft.com/office/drawing/2014/main" id="{AA8FB5A0-1784-4EA7-8822-66EA4D2D1E0B}"/>
              </a:ext>
            </a:extLst>
          </p:cNvPr>
          <p:cNvSpPr txBox="1">
            <a:spLocks/>
          </p:cNvSpPr>
          <p:nvPr/>
        </p:nvSpPr>
        <p:spPr bwMode="auto">
          <a:xfrm>
            <a:off x="4643438" y="3714750"/>
            <a:ext cx="25717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çay içeriz.</a:t>
            </a:r>
          </a:p>
        </p:txBody>
      </p:sp>
      <p:sp>
        <p:nvSpPr>
          <p:cNvPr id="25" name="2 İçerik Yer Tutucusu">
            <a:extLst>
              <a:ext uri="{FF2B5EF4-FFF2-40B4-BE49-F238E27FC236}">
                <a16:creationId xmlns:a16="http://schemas.microsoft.com/office/drawing/2014/main" id="{4B3757DA-7950-4D8E-9780-1A502C19A203}"/>
              </a:ext>
            </a:extLst>
          </p:cNvPr>
          <p:cNvSpPr txBox="1">
            <a:spLocks/>
          </p:cNvSpPr>
          <p:nvPr/>
        </p:nvSpPr>
        <p:spPr bwMode="auto">
          <a:xfrm>
            <a:off x="428625" y="4214813"/>
            <a:ext cx="242887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Hava karardı,</a:t>
            </a:r>
          </a:p>
        </p:txBody>
      </p:sp>
      <p:sp>
        <p:nvSpPr>
          <p:cNvPr id="26" name="2 İçerik Yer Tutucusu">
            <a:extLst>
              <a:ext uri="{FF2B5EF4-FFF2-40B4-BE49-F238E27FC236}">
                <a16:creationId xmlns:a16="http://schemas.microsoft.com/office/drawing/2014/main" id="{B91BA285-31F7-4467-A933-A9480E5E5F86}"/>
              </a:ext>
            </a:extLst>
          </p:cNvPr>
          <p:cNvSpPr txBox="1">
            <a:spLocks/>
          </p:cNvSpPr>
          <p:nvPr/>
        </p:nvSpPr>
        <p:spPr bwMode="auto">
          <a:xfrm>
            <a:off x="2428875" y="4214813"/>
            <a:ext cx="1357313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şimdi</a:t>
            </a:r>
          </a:p>
        </p:txBody>
      </p:sp>
      <p:sp>
        <p:nvSpPr>
          <p:cNvPr id="27" name="2 İçerik Yer Tutucusu">
            <a:extLst>
              <a:ext uri="{FF2B5EF4-FFF2-40B4-BE49-F238E27FC236}">
                <a16:creationId xmlns:a16="http://schemas.microsoft.com/office/drawing/2014/main" id="{BAB5BADA-0B7E-4DE9-8F01-273F57198366}"/>
              </a:ext>
            </a:extLst>
          </p:cNvPr>
          <p:cNvSpPr txBox="1">
            <a:spLocks/>
          </p:cNvSpPr>
          <p:nvPr/>
        </p:nvSpPr>
        <p:spPr bwMode="auto">
          <a:xfrm>
            <a:off x="3643313" y="4214813"/>
            <a:ext cx="257175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yağmur başlar.</a:t>
            </a:r>
          </a:p>
        </p:txBody>
      </p:sp>
      <p:sp>
        <p:nvSpPr>
          <p:cNvPr id="28" name="2 İçerik Yer Tutucusu">
            <a:extLst>
              <a:ext uri="{FF2B5EF4-FFF2-40B4-BE49-F238E27FC236}">
                <a16:creationId xmlns:a16="http://schemas.microsoft.com/office/drawing/2014/main" id="{6ADF994A-BA94-436B-97E4-1B1D562198FF}"/>
              </a:ext>
            </a:extLst>
          </p:cNvPr>
          <p:cNvSpPr txBox="1">
            <a:spLocks/>
          </p:cNvSpPr>
          <p:nvPr/>
        </p:nvSpPr>
        <p:spPr bwMode="auto">
          <a:xfrm>
            <a:off x="428625" y="4714875"/>
            <a:ext cx="8286750" cy="71437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</a:t>
            </a:r>
            <a:r>
              <a:rPr lang="tr-TR" sz="1600" b="1" dirty="0">
                <a:solidFill>
                  <a:srgbClr val="FF0000"/>
                </a:solidFill>
                <a:latin typeface="+mn-lt"/>
                <a:cs typeface="+mn-cs"/>
              </a:rPr>
              <a:t>Zaman bildiren sözcükler hal eki aldıklarında veya “Ne zaman?” sorusuna cevap vermedikleri durumlarda zarf değil, isim olurlar.</a:t>
            </a:r>
          </a:p>
        </p:txBody>
      </p:sp>
      <p:sp>
        <p:nvSpPr>
          <p:cNvPr id="31" name="2 İçerik Yer Tutucusu">
            <a:extLst>
              <a:ext uri="{FF2B5EF4-FFF2-40B4-BE49-F238E27FC236}">
                <a16:creationId xmlns:a16="http://schemas.microsoft.com/office/drawing/2014/main" id="{283647DB-C13A-47E8-AEC1-48ABB2599939}"/>
              </a:ext>
            </a:extLst>
          </p:cNvPr>
          <p:cNvSpPr txBox="1">
            <a:spLocks/>
          </p:cNvSpPr>
          <p:nvPr/>
        </p:nvSpPr>
        <p:spPr bwMode="auto">
          <a:xfrm>
            <a:off x="428625" y="5429250"/>
            <a:ext cx="150018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Herkes</a:t>
            </a:r>
          </a:p>
        </p:txBody>
      </p:sp>
      <p:sp>
        <p:nvSpPr>
          <p:cNvPr id="32" name="2 İçerik Yer Tutucusu">
            <a:extLst>
              <a:ext uri="{FF2B5EF4-FFF2-40B4-BE49-F238E27FC236}">
                <a16:creationId xmlns:a16="http://schemas.microsoft.com/office/drawing/2014/main" id="{A2026749-0094-410D-BAB3-DA6303C62848}"/>
              </a:ext>
            </a:extLst>
          </p:cNvPr>
          <p:cNvSpPr txBox="1">
            <a:spLocks/>
          </p:cNvSpPr>
          <p:nvPr/>
        </p:nvSpPr>
        <p:spPr bwMode="auto">
          <a:xfrm>
            <a:off x="1571625" y="5429250"/>
            <a:ext cx="15716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yarını</a:t>
            </a:r>
          </a:p>
        </p:txBody>
      </p:sp>
      <p:sp>
        <p:nvSpPr>
          <p:cNvPr id="33" name="2 İçerik Yer Tutucusu">
            <a:extLst>
              <a:ext uri="{FF2B5EF4-FFF2-40B4-BE49-F238E27FC236}">
                <a16:creationId xmlns:a16="http://schemas.microsoft.com/office/drawing/2014/main" id="{5D52A456-1A7C-4AED-9348-3DA8C61FBC80}"/>
              </a:ext>
            </a:extLst>
          </p:cNvPr>
          <p:cNvSpPr txBox="1">
            <a:spLocks/>
          </p:cNvSpPr>
          <p:nvPr/>
        </p:nvSpPr>
        <p:spPr bwMode="auto">
          <a:xfrm>
            <a:off x="2786063" y="5429250"/>
            <a:ext cx="3786187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düşünmek zorundadır.</a:t>
            </a:r>
          </a:p>
        </p:txBody>
      </p:sp>
      <p:sp>
        <p:nvSpPr>
          <p:cNvPr id="34" name="2 İçerik Yer Tutucusu">
            <a:extLst>
              <a:ext uri="{FF2B5EF4-FFF2-40B4-BE49-F238E27FC236}">
                <a16:creationId xmlns:a16="http://schemas.microsoft.com/office/drawing/2014/main" id="{714DF922-9A10-4CB8-B89E-E886D7B5D871}"/>
              </a:ext>
            </a:extLst>
          </p:cNvPr>
          <p:cNvSpPr txBox="1">
            <a:spLocks/>
          </p:cNvSpPr>
          <p:nvPr/>
        </p:nvSpPr>
        <p:spPr bwMode="auto">
          <a:xfrm>
            <a:off x="1500188" y="5857875"/>
            <a:ext cx="15716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burada</a:t>
            </a:r>
          </a:p>
        </p:txBody>
      </p:sp>
      <p:sp>
        <p:nvSpPr>
          <p:cNvPr id="35" name="2 İçerik Yer Tutucusu">
            <a:extLst>
              <a:ext uri="{FF2B5EF4-FFF2-40B4-BE49-F238E27FC236}">
                <a16:creationId xmlns:a16="http://schemas.microsoft.com/office/drawing/2014/main" id="{0CB901D2-19C6-4646-9F0E-9D1DD4AA46FA}"/>
              </a:ext>
            </a:extLst>
          </p:cNvPr>
          <p:cNvSpPr txBox="1">
            <a:spLocks/>
          </p:cNvSpPr>
          <p:nvPr/>
        </p:nvSpPr>
        <p:spPr bwMode="auto">
          <a:xfrm>
            <a:off x="428625" y="5857875"/>
            <a:ext cx="16430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Geceyi</a:t>
            </a:r>
          </a:p>
        </p:txBody>
      </p:sp>
      <p:sp>
        <p:nvSpPr>
          <p:cNvPr id="36" name="2 İçerik Yer Tutucusu">
            <a:extLst>
              <a:ext uri="{FF2B5EF4-FFF2-40B4-BE49-F238E27FC236}">
                <a16:creationId xmlns:a16="http://schemas.microsoft.com/office/drawing/2014/main" id="{CCDCC396-9EDB-491A-8773-7BC7815BF696}"/>
              </a:ext>
            </a:extLst>
          </p:cNvPr>
          <p:cNvSpPr txBox="1">
            <a:spLocks/>
          </p:cNvSpPr>
          <p:nvPr/>
        </p:nvSpPr>
        <p:spPr bwMode="auto">
          <a:xfrm>
            <a:off x="2928938" y="5857875"/>
            <a:ext cx="25717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geçireceğiz.</a:t>
            </a:r>
          </a:p>
        </p:txBody>
      </p:sp>
      <p:sp>
        <p:nvSpPr>
          <p:cNvPr id="37" name="2 İçerik Yer Tutucusu">
            <a:extLst>
              <a:ext uri="{FF2B5EF4-FFF2-40B4-BE49-F238E27FC236}">
                <a16:creationId xmlns:a16="http://schemas.microsoft.com/office/drawing/2014/main" id="{43EE7719-F932-4F8A-A7F0-586F435B0F1E}"/>
              </a:ext>
            </a:extLst>
          </p:cNvPr>
          <p:cNvSpPr txBox="1">
            <a:spLocks/>
          </p:cNvSpPr>
          <p:nvPr/>
        </p:nvSpPr>
        <p:spPr bwMode="auto">
          <a:xfrm>
            <a:off x="3643313" y="3714750"/>
            <a:ext cx="1214437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sonra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8" grpId="1"/>
      <p:bldP spid="9" grpId="0"/>
      <p:bldP spid="10" grpId="0"/>
      <p:bldP spid="11" grpId="0"/>
      <p:bldP spid="11" grpId="1"/>
      <p:bldP spid="12" grpId="0"/>
      <p:bldP spid="13" grpId="0"/>
      <p:bldP spid="14" grpId="0"/>
      <p:bldP spid="14" grpId="1"/>
      <p:bldP spid="15" grpId="0"/>
      <p:bldP spid="16" grpId="0"/>
      <p:bldP spid="17" grpId="0"/>
      <p:bldP spid="17" grpId="1"/>
      <p:bldP spid="18" grpId="0"/>
      <p:bldP spid="19" grpId="0"/>
      <p:bldP spid="20" grpId="0"/>
      <p:bldP spid="20" grpId="1"/>
      <p:bldP spid="21" grpId="0"/>
      <p:bldP spid="22" grpId="0"/>
      <p:bldP spid="23" grpId="0"/>
      <p:bldP spid="23" grpId="1"/>
      <p:bldP spid="24" grpId="0"/>
      <p:bldP spid="25" grpId="0"/>
      <p:bldP spid="26" grpId="0"/>
      <p:bldP spid="26" grpId="1"/>
      <p:bldP spid="27" grpId="0"/>
      <p:bldP spid="28" grpId="0" animBg="1"/>
      <p:bldP spid="31" grpId="0"/>
      <p:bldP spid="32" grpId="0"/>
      <p:bldP spid="32" grpId="1"/>
      <p:bldP spid="33" grpId="0"/>
      <p:bldP spid="34" grpId="0"/>
      <p:bldP spid="35" grpId="0"/>
      <p:bldP spid="35" grpId="1"/>
      <p:bldP spid="36" grpId="0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>
            <a:extLst>
              <a:ext uri="{FF2B5EF4-FFF2-40B4-BE49-F238E27FC236}">
                <a16:creationId xmlns:a16="http://schemas.microsoft.com/office/drawing/2014/main" id="{BEFBB85D-285F-450F-B7BA-8F2700A98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/>
              <a:t>DURUM ZARFLARI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CAD6D953-8413-4924-9D47-4D029F1B0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1279525"/>
          </a:xfrm>
        </p:spPr>
        <p:txBody>
          <a:bodyPr/>
          <a:lstStyle/>
          <a:p>
            <a:pPr eaLnBrk="1" hangingPunct="1"/>
            <a:r>
              <a:rPr lang="tr-TR" altLang="tr-TR" sz="2400" b="1"/>
              <a:t>Fiillerin, fiilimsilerin anlamlarını durum bakımından niteleyen, “Nasıl? ” ve “Neden?” sorusuna cevap veren zarflardır.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b="1"/>
              <a:t>	</a:t>
            </a:r>
          </a:p>
        </p:txBody>
      </p:sp>
      <p:sp>
        <p:nvSpPr>
          <p:cNvPr id="4" name="2 İçerik Yer Tutucusu">
            <a:extLst>
              <a:ext uri="{FF2B5EF4-FFF2-40B4-BE49-F238E27FC236}">
                <a16:creationId xmlns:a16="http://schemas.microsoft.com/office/drawing/2014/main" id="{0BB3331D-FB4E-479D-BE1D-CFC6016837B2}"/>
              </a:ext>
            </a:extLst>
          </p:cNvPr>
          <p:cNvSpPr txBox="1">
            <a:spLocks/>
          </p:cNvSpPr>
          <p:nvPr/>
        </p:nvSpPr>
        <p:spPr bwMode="auto">
          <a:xfrm>
            <a:off x="428625" y="3429000"/>
            <a:ext cx="328612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600" b="1" dirty="0">
                <a:latin typeface="+mn-lt"/>
                <a:cs typeface="+mn-cs"/>
              </a:rPr>
              <a:t>	Merdivenlerden	</a:t>
            </a:r>
          </a:p>
        </p:txBody>
      </p:sp>
      <p:sp>
        <p:nvSpPr>
          <p:cNvPr id="6" name="2 İçerik Yer Tutucusu">
            <a:extLst>
              <a:ext uri="{FF2B5EF4-FFF2-40B4-BE49-F238E27FC236}">
                <a16:creationId xmlns:a16="http://schemas.microsoft.com/office/drawing/2014/main" id="{BD9183AC-82C7-498E-B201-6D38EBD0B8E8}"/>
              </a:ext>
            </a:extLst>
          </p:cNvPr>
          <p:cNvSpPr txBox="1">
            <a:spLocks/>
          </p:cNvSpPr>
          <p:nvPr/>
        </p:nvSpPr>
        <p:spPr bwMode="auto">
          <a:xfrm>
            <a:off x="3071813" y="3429000"/>
            <a:ext cx="257175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	</a:t>
            </a:r>
            <a:r>
              <a:rPr lang="tr-TR" sz="2600" b="1" dirty="0">
                <a:latin typeface="+mn-lt"/>
                <a:cs typeface="+mn-cs"/>
              </a:rPr>
              <a:t>çıktı</a:t>
            </a:r>
          </a:p>
        </p:txBody>
      </p:sp>
      <p:sp>
        <p:nvSpPr>
          <p:cNvPr id="7" name="2 İçerik Yer Tutucusu">
            <a:extLst>
              <a:ext uri="{FF2B5EF4-FFF2-40B4-BE49-F238E27FC236}">
                <a16:creationId xmlns:a16="http://schemas.microsoft.com/office/drawing/2014/main" id="{97573FA5-A8F7-487D-A82E-BD043C45A876}"/>
              </a:ext>
            </a:extLst>
          </p:cNvPr>
          <p:cNvSpPr txBox="1">
            <a:spLocks/>
          </p:cNvSpPr>
          <p:nvPr/>
        </p:nvSpPr>
        <p:spPr bwMode="auto">
          <a:xfrm>
            <a:off x="500063" y="4071938"/>
            <a:ext cx="2928937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600" b="1" dirty="0">
                <a:latin typeface="+mn-lt"/>
                <a:cs typeface="+mn-cs"/>
              </a:rPr>
              <a:t>	</a:t>
            </a:r>
            <a:r>
              <a:rPr lang="tr-TR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Nasıl çıktı?</a:t>
            </a:r>
            <a:r>
              <a:rPr lang="tr-TR" sz="2600" b="1" dirty="0">
                <a:latin typeface="+mn-lt"/>
                <a:cs typeface="+mn-cs"/>
              </a:rPr>
              <a:t>	</a:t>
            </a:r>
          </a:p>
        </p:txBody>
      </p:sp>
      <p:sp>
        <p:nvSpPr>
          <p:cNvPr id="9" name="2 İçerik Yer Tutucusu">
            <a:extLst>
              <a:ext uri="{FF2B5EF4-FFF2-40B4-BE49-F238E27FC236}">
                <a16:creationId xmlns:a16="http://schemas.microsoft.com/office/drawing/2014/main" id="{7E5A03DA-762F-480F-9D72-A9D4B23C5F63}"/>
              </a:ext>
            </a:extLst>
          </p:cNvPr>
          <p:cNvSpPr txBox="1">
            <a:spLocks/>
          </p:cNvSpPr>
          <p:nvPr/>
        </p:nvSpPr>
        <p:spPr bwMode="auto">
          <a:xfrm>
            <a:off x="3000375" y="3429000"/>
            <a:ext cx="22860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600" dirty="0">
                <a:solidFill>
                  <a:srgbClr val="FF0000"/>
                </a:solidFill>
                <a:latin typeface="+mn-lt"/>
                <a:cs typeface="+mn-cs"/>
              </a:rPr>
              <a:t>	</a:t>
            </a:r>
            <a:r>
              <a:rPr lang="tr-TR" sz="2600" b="1" dirty="0">
                <a:solidFill>
                  <a:srgbClr val="FF0000"/>
                </a:solidFill>
                <a:latin typeface="+mn-lt"/>
                <a:cs typeface="+mn-cs"/>
              </a:rPr>
              <a:t>yavaş yavaş</a:t>
            </a:r>
          </a:p>
        </p:txBody>
      </p:sp>
      <p:sp>
        <p:nvSpPr>
          <p:cNvPr id="10" name="2 İçerik Yer Tutucusu">
            <a:extLst>
              <a:ext uri="{FF2B5EF4-FFF2-40B4-BE49-F238E27FC236}">
                <a16:creationId xmlns:a16="http://schemas.microsoft.com/office/drawing/2014/main" id="{AA26BEAF-0CF6-4E3E-840F-26512EB48851}"/>
              </a:ext>
            </a:extLst>
          </p:cNvPr>
          <p:cNvSpPr txBox="1">
            <a:spLocks/>
          </p:cNvSpPr>
          <p:nvPr/>
        </p:nvSpPr>
        <p:spPr bwMode="auto">
          <a:xfrm>
            <a:off x="428625" y="4714875"/>
            <a:ext cx="328612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600" b="1" dirty="0">
                <a:latin typeface="+mn-lt"/>
                <a:cs typeface="+mn-cs"/>
              </a:rPr>
              <a:t>	Anlatılanları	</a:t>
            </a:r>
          </a:p>
        </p:txBody>
      </p:sp>
      <p:sp>
        <p:nvSpPr>
          <p:cNvPr id="11" name="2 İçerik Yer Tutucusu">
            <a:extLst>
              <a:ext uri="{FF2B5EF4-FFF2-40B4-BE49-F238E27FC236}">
                <a16:creationId xmlns:a16="http://schemas.microsoft.com/office/drawing/2014/main" id="{218467C4-15AF-440C-B254-53F1AE4B2454}"/>
              </a:ext>
            </a:extLst>
          </p:cNvPr>
          <p:cNvSpPr txBox="1">
            <a:spLocks/>
          </p:cNvSpPr>
          <p:nvPr/>
        </p:nvSpPr>
        <p:spPr bwMode="auto">
          <a:xfrm>
            <a:off x="2560638" y="4714875"/>
            <a:ext cx="22860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600" dirty="0">
                <a:solidFill>
                  <a:srgbClr val="FF0000"/>
                </a:solidFill>
                <a:latin typeface="+mn-lt"/>
                <a:cs typeface="+mn-cs"/>
              </a:rPr>
              <a:t>	</a:t>
            </a:r>
            <a:r>
              <a:rPr lang="tr-TR" sz="2600" b="1" dirty="0">
                <a:solidFill>
                  <a:srgbClr val="FF0000"/>
                </a:solidFill>
                <a:latin typeface="+mn-lt"/>
                <a:cs typeface="+mn-cs"/>
              </a:rPr>
              <a:t>dikkatle</a:t>
            </a:r>
          </a:p>
        </p:txBody>
      </p:sp>
      <p:sp>
        <p:nvSpPr>
          <p:cNvPr id="14" name="2 İçerik Yer Tutucusu">
            <a:extLst>
              <a:ext uri="{FF2B5EF4-FFF2-40B4-BE49-F238E27FC236}">
                <a16:creationId xmlns:a16="http://schemas.microsoft.com/office/drawing/2014/main" id="{2428FA8C-5E35-4313-A201-DC8C1F265592}"/>
              </a:ext>
            </a:extLst>
          </p:cNvPr>
          <p:cNvSpPr txBox="1">
            <a:spLocks/>
          </p:cNvSpPr>
          <p:nvPr/>
        </p:nvSpPr>
        <p:spPr bwMode="auto">
          <a:xfrm>
            <a:off x="2571750" y="4714875"/>
            <a:ext cx="257175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	</a:t>
            </a:r>
            <a:r>
              <a:rPr lang="tr-TR" sz="2600" b="1" dirty="0">
                <a:latin typeface="+mn-lt"/>
                <a:cs typeface="+mn-cs"/>
              </a:rPr>
              <a:t>dinliyordu.</a:t>
            </a:r>
          </a:p>
        </p:txBody>
      </p:sp>
      <p:sp>
        <p:nvSpPr>
          <p:cNvPr id="15" name="2 İçerik Yer Tutucusu">
            <a:extLst>
              <a:ext uri="{FF2B5EF4-FFF2-40B4-BE49-F238E27FC236}">
                <a16:creationId xmlns:a16="http://schemas.microsoft.com/office/drawing/2014/main" id="{42D7B2B4-5AD5-42B5-97B9-3B0590309E4A}"/>
              </a:ext>
            </a:extLst>
          </p:cNvPr>
          <p:cNvSpPr txBox="1">
            <a:spLocks/>
          </p:cNvSpPr>
          <p:nvPr/>
        </p:nvSpPr>
        <p:spPr bwMode="auto">
          <a:xfrm>
            <a:off x="500063" y="5357813"/>
            <a:ext cx="3357562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600" b="1" dirty="0">
                <a:latin typeface="+mn-lt"/>
                <a:cs typeface="+mn-cs"/>
              </a:rPr>
              <a:t>	</a:t>
            </a:r>
            <a:r>
              <a:rPr lang="tr-TR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Nasıl dinliyordu?</a:t>
            </a:r>
            <a:r>
              <a:rPr lang="tr-TR" sz="2600" b="1" dirty="0">
                <a:latin typeface="+mn-lt"/>
                <a:cs typeface="+mn-cs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7.40741E-7 L 0.18594 7.40741E-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00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59259E-6 L 0.15782 -2.59259E-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00" y="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6" grpId="0"/>
      <p:bldP spid="6" grpId="1"/>
      <p:bldP spid="7" grpId="0" build="p"/>
      <p:bldP spid="9" grpId="0"/>
      <p:bldP spid="10" grpId="0" build="p"/>
      <p:bldP spid="11" grpId="0"/>
      <p:bldP spid="14" grpId="0"/>
      <p:bldP spid="14" grpId="1"/>
      <p:bldP spid="1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Başlık">
            <a:extLst>
              <a:ext uri="{FF2B5EF4-FFF2-40B4-BE49-F238E27FC236}">
                <a16:creationId xmlns:a16="http://schemas.microsoft.com/office/drawing/2014/main" id="{4E33099C-423A-4B87-8145-A7C72201A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95338"/>
          </a:xfrm>
        </p:spPr>
        <p:txBody>
          <a:bodyPr/>
          <a:lstStyle/>
          <a:p>
            <a:pPr algn="ctr" eaLnBrk="1" hangingPunct="1"/>
            <a:r>
              <a:rPr lang="tr-TR" altLang="tr-TR"/>
              <a:t>ÖRNEKLER</a:t>
            </a:r>
          </a:p>
        </p:txBody>
      </p:sp>
      <p:sp>
        <p:nvSpPr>
          <p:cNvPr id="16387" name="2 İçerik Yer Tutucusu">
            <a:extLst>
              <a:ext uri="{FF2B5EF4-FFF2-40B4-BE49-F238E27FC236}">
                <a16:creationId xmlns:a16="http://schemas.microsoft.com/office/drawing/2014/main" id="{325F1C57-7267-4355-BDCE-A00D77652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4752975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tr-TR" altLang="tr-TR"/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/>
          </a:p>
        </p:txBody>
      </p:sp>
      <p:sp>
        <p:nvSpPr>
          <p:cNvPr id="7" name="2 İçerik Yer Tutucusu">
            <a:extLst>
              <a:ext uri="{FF2B5EF4-FFF2-40B4-BE49-F238E27FC236}">
                <a16:creationId xmlns:a16="http://schemas.microsoft.com/office/drawing/2014/main" id="{8B1745EE-F75C-4640-9F08-5A0DB607EB99}"/>
              </a:ext>
            </a:extLst>
          </p:cNvPr>
          <p:cNvSpPr txBox="1">
            <a:spLocks/>
          </p:cNvSpPr>
          <p:nvPr/>
        </p:nvSpPr>
        <p:spPr bwMode="auto">
          <a:xfrm>
            <a:off x="428625" y="1571625"/>
            <a:ext cx="22860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Çocuk bize</a:t>
            </a:r>
          </a:p>
        </p:txBody>
      </p:sp>
      <p:sp>
        <p:nvSpPr>
          <p:cNvPr id="8" name="2 İçerik Yer Tutucusu">
            <a:extLst>
              <a:ext uri="{FF2B5EF4-FFF2-40B4-BE49-F238E27FC236}">
                <a16:creationId xmlns:a16="http://schemas.microsoft.com/office/drawing/2014/main" id="{AF1188B7-569F-4DA7-852F-35B8EB39EF2C}"/>
              </a:ext>
            </a:extLst>
          </p:cNvPr>
          <p:cNvSpPr txBox="1">
            <a:spLocks/>
          </p:cNvSpPr>
          <p:nvPr/>
        </p:nvSpPr>
        <p:spPr bwMode="auto">
          <a:xfrm>
            <a:off x="2214563" y="1571625"/>
            <a:ext cx="135731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öyle </a:t>
            </a:r>
          </a:p>
        </p:txBody>
      </p:sp>
      <p:sp>
        <p:nvSpPr>
          <p:cNvPr id="9" name="2 İçerik Yer Tutucusu">
            <a:extLst>
              <a:ext uri="{FF2B5EF4-FFF2-40B4-BE49-F238E27FC236}">
                <a16:creationId xmlns:a16="http://schemas.microsoft.com/office/drawing/2014/main" id="{D7E7AF20-BACA-4EA8-BE9F-821826014DC9}"/>
              </a:ext>
            </a:extLst>
          </p:cNvPr>
          <p:cNvSpPr txBox="1">
            <a:spLocks/>
          </p:cNvSpPr>
          <p:nvPr/>
        </p:nvSpPr>
        <p:spPr bwMode="auto">
          <a:xfrm>
            <a:off x="3286125" y="1571625"/>
            <a:ext cx="25717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anlattı.</a:t>
            </a:r>
          </a:p>
        </p:txBody>
      </p:sp>
      <p:sp>
        <p:nvSpPr>
          <p:cNvPr id="10" name="2 İçerik Yer Tutucusu">
            <a:extLst>
              <a:ext uri="{FF2B5EF4-FFF2-40B4-BE49-F238E27FC236}">
                <a16:creationId xmlns:a16="http://schemas.microsoft.com/office/drawing/2014/main" id="{5A199A8C-9E0B-4867-A9F6-1555A887174C}"/>
              </a:ext>
            </a:extLst>
          </p:cNvPr>
          <p:cNvSpPr txBox="1">
            <a:spLocks/>
          </p:cNvSpPr>
          <p:nvPr/>
        </p:nvSpPr>
        <p:spPr bwMode="auto">
          <a:xfrm>
            <a:off x="428625" y="2000250"/>
            <a:ext cx="150018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Adam</a:t>
            </a:r>
          </a:p>
        </p:txBody>
      </p:sp>
      <p:sp>
        <p:nvSpPr>
          <p:cNvPr id="11" name="2 İçerik Yer Tutucusu">
            <a:extLst>
              <a:ext uri="{FF2B5EF4-FFF2-40B4-BE49-F238E27FC236}">
                <a16:creationId xmlns:a16="http://schemas.microsoft.com/office/drawing/2014/main" id="{31CB8C94-41F3-4999-852F-518976953307}"/>
              </a:ext>
            </a:extLst>
          </p:cNvPr>
          <p:cNvSpPr txBox="1">
            <a:spLocks/>
          </p:cNvSpPr>
          <p:nvPr/>
        </p:nvSpPr>
        <p:spPr bwMode="auto">
          <a:xfrm>
            <a:off x="1714500" y="2000250"/>
            <a:ext cx="235743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çekine çekine</a:t>
            </a:r>
          </a:p>
        </p:txBody>
      </p:sp>
      <p:sp>
        <p:nvSpPr>
          <p:cNvPr id="12" name="2 İçerik Yer Tutucusu">
            <a:extLst>
              <a:ext uri="{FF2B5EF4-FFF2-40B4-BE49-F238E27FC236}">
                <a16:creationId xmlns:a16="http://schemas.microsoft.com/office/drawing/2014/main" id="{0A0F9A38-D4DC-47C4-AD05-271A75581B73}"/>
              </a:ext>
            </a:extLst>
          </p:cNvPr>
          <p:cNvSpPr txBox="1">
            <a:spLocks/>
          </p:cNvSpPr>
          <p:nvPr/>
        </p:nvSpPr>
        <p:spPr bwMode="auto">
          <a:xfrm>
            <a:off x="3857625" y="2000250"/>
            <a:ext cx="25717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içeri girdi.</a:t>
            </a:r>
          </a:p>
        </p:txBody>
      </p:sp>
      <p:sp>
        <p:nvSpPr>
          <p:cNvPr id="13" name="2 İçerik Yer Tutucusu">
            <a:extLst>
              <a:ext uri="{FF2B5EF4-FFF2-40B4-BE49-F238E27FC236}">
                <a16:creationId xmlns:a16="http://schemas.microsoft.com/office/drawing/2014/main" id="{E91300E9-495D-43E1-9824-C16C759E6911}"/>
              </a:ext>
            </a:extLst>
          </p:cNvPr>
          <p:cNvSpPr txBox="1">
            <a:spLocks/>
          </p:cNvSpPr>
          <p:nvPr/>
        </p:nvSpPr>
        <p:spPr bwMode="auto">
          <a:xfrm>
            <a:off x="2000250" y="2428875"/>
            <a:ext cx="22860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çıkacaksın</a:t>
            </a:r>
          </a:p>
        </p:txBody>
      </p:sp>
      <p:sp>
        <p:nvSpPr>
          <p:cNvPr id="14" name="2 İçerik Yer Tutucusu">
            <a:extLst>
              <a:ext uri="{FF2B5EF4-FFF2-40B4-BE49-F238E27FC236}">
                <a16:creationId xmlns:a16="http://schemas.microsoft.com/office/drawing/2014/main" id="{85968DB5-5608-41EA-A6A6-843DA7065F16}"/>
              </a:ext>
            </a:extLst>
          </p:cNvPr>
          <p:cNvSpPr txBox="1">
            <a:spLocks/>
          </p:cNvSpPr>
          <p:nvPr/>
        </p:nvSpPr>
        <p:spPr bwMode="auto">
          <a:xfrm>
            <a:off x="428625" y="2428875"/>
            <a:ext cx="207168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Ağır ağır</a:t>
            </a:r>
          </a:p>
        </p:txBody>
      </p:sp>
      <p:sp>
        <p:nvSpPr>
          <p:cNvPr id="15" name="2 İçerik Yer Tutucusu">
            <a:extLst>
              <a:ext uri="{FF2B5EF4-FFF2-40B4-BE49-F238E27FC236}">
                <a16:creationId xmlns:a16="http://schemas.microsoft.com/office/drawing/2014/main" id="{09E1EC6B-1739-4324-B44C-0994B5E9AA4E}"/>
              </a:ext>
            </a:extLst>
          </p:cNvPr>
          <p:cNvSpPr txBox="1">
            <a:spLocks/>
          </p:cNvSpPr>
          <p:nvPr/>
        </p:nvSpPr>
        <p:spPr bwMode="auto">
          <a:xfrm>
            <a:off x="3643313" y="2428875"/>
            <a:ext cx="32861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bu merdivenlerden.</a:t>
            </a:r>
          </a:p>
        </p:txBody>
      </p:sp>
      <p:sp>
        <p:nvSpPr>
          <p:cNvPr id="16" name="2 İçerik Yer Tutucusu">
            <a:extLst>
              <a:ext uri="{FF2B5EF4-FFF2-40B4-BE49-F238E27FC236}">
                <a16:creationId xmlns:a16="http://schemas.microsoft.com/office/drawing/2014/main" id="{DA381930-335B-4A59-8FC5-1D83247CD62B}"/>
              </a:ext>
            </a:extLst>
          </p:cNvPr>
          <p:cNvSpPr txBox="1">
            <a:spLocks/>
          </p:cNvSpPr>
          <p:nvPr/>
        </p:nvSpPr>
        <p:spPr bwMode="auto">
          <a:xfrm>
            <a:off x="428625" y="2857500"/>
            <a:ext cx="15716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Onları</a:t>
            </a:r>
          </a:p>
        </p:txBody>
      </p:sp>
      <p:sp>
        <p:nvSpPr>
          <p:cNvPr id="17" name="2 İçerik Yer Tutucusu">
            <a:extLst>
              <a:ext uri="{FF2B5EF4-FFF2-40B4-BE49-F238E27FC236}">
                <a16:creationId xmlns:a16="http://schemas.microsoft.com/office/drawing/2014/main" id="{9D085C48-D86C-42B0-94C8-ECCE33AA6A11}"/>
              </a:ext>
            </a:extLst>
          </p:cNvPr>
          <p:cNvSpPr txBox="1">
            <a:spLocks/>
          </p:cNvSpPr>
          <p:nvPr/>
        </p:nvSpPr>
        <p:spPr bwMode="auto">
          <a:xfrm>
            <a:off x="1857375" y="2857500"/>
            <a:ext cx="10715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ailece</a:t>
            </a:r>
          </a:p>
        </p:txBody>
      </p:sp>
      <p:sp>
        <p:nvSpPr>
          <p:cNvPr id="18" name="2 İçerik Yer Tutucusu">
            <a:extLst>
              <a:ext uri="{FF2B5EF4-FFF2-40B4-BE49-F238E27FC236}">
                <a16:creationId xmlns:a16="http://schemas.microsoft.com/office/drawing/2014/main" id="{7E810B24-974E-4939-8CB2-788D5022909A}"/>
              </a:ext>
            </a:extLst>
          </p:cNvPr>
          <p:cNvSpPr txBox="1">
            <a:spLocks/>
          </p:cNvSpPr>
          <p:nvPr/>
        </p:nvSpPr>
        <p:spPr bwMode="auto">
          <a:xfrm>
            <a:off x="2857500" y="2857500"/>
            <a:ext cx="22860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ziyaret ettiler.</a:t>
            </a:r>
          </a:p>
        </p:txBody>
      </p:sp>
      <p:sp>
        <p:nvSpPr>
          <p:cNvPr id="19" name="2 İçerik Yer Tutucusu">
            <a:extLst>
              <a:ext uri="{FF2B5EF4-FFF2-40B4-BE49-F238E27FC236}">
                <a16:creationId xmlns:a16="http://schemas.microsoft.com/office/drawing/2014/main" id="{92D72522-C83C-4A62-8057-F03EF7367BDE}"/>
              </a:ext>
            </a:extLst>
          </p:cNvPr>
          <p:cNvSpPr txBox="1">
            <a:spLocks/>
          </p:cNvSpPr>
          <p:nvPr/>
        </p:nvSpPr>
        <p:spPr bwMode="auto">
          <a:xfrm>
            <a:off x="428625" y="3286125"/>
            <a:ext cx="121443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Topa</a:t>
            </a:r>
          </a:p>
        </p:txBody>
      </p:sp>
      <p:sp>
        <p:nvSpPr>
          <p:cNvPr id="20" name="2 İçerik Yer Tutucusu">
            <a:extLst>
              <a:ext uri="{FF2B5EF4-FFF2-40B4-BE49-F238E27FC236}">
                <a16:creationId xmlns:a16="http://schemas.microsoft.com/office/drawing/2014/main" id="{02D4E4A9-0246-44A2-8D48-F28C75C35475}"/>
              </a:ext>
            </a:extLst>
          </p:cNvPr>
          <p:cNvSpPr txBox="1">
            <a:spLocks/>
          </p:cNvSpPr>
          <p:nvPr/>
        </p:nvSpPr>
        <p:spPr bwMode="auto">
          <a:xfrm>
            <a:off x="1571625" y="3286125"/>
            <a:ext cx="14287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hızla</a:t>
            </a:r>
          </a:p>
        </p:txBody>
      </p:sp>
      <p:sp>
        <p:nvSpPr>
          <p:cNvPr id="21" name="2 İçerik Yer Tutucusu">
            <a:extLst>
              <a:ext uri="{FF2B5EF4-FFF2-40B4-BE49-F238E27FC236}">
                <a16:creationId xmlns:a16="http://schemas.microsoft.com/office/drawing/2014/main" id="{11076F0A-D037-4F51-A283-3077B1A3D88E}"/>
              </a:ext>
            </a:extLst>
          </p:cNvPr>
          <p:cNvSpPr txBox="1">
            <a:spLocks/>
          </p:cNvSpPr>
          <p:nvPr/>
        </p:nvSpPr>
        <p:spPr bwMode="auto">
          <a:xfrm>
            <a:off x="2357438" y="3286125"/>
            <a:ext cx="25717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vurdu.</a:t>
            </a:r>
          </a:p>
        </p:txBody>
      </p:sp>
      <p:sp>
        <p:nvSpPr>
          <p:cNvPr id="22" name="2 İçerik Yer Tutucusu">
            <a:extLst>
              <a:ext uri="{FF2B5EF4-FFF2-40B4-BE49-F238E27FC236}">
                <a16:creationId xmlns:a16="http://schemas.microsoft.com/office/drawing/2014/main" id="{C07859BC-23B8-494B-AC88-862D8B8BAD50}"/>
              </a:ext>
            </a:extLst>
          </p:cNvPr>
          <p:cNvSpPr txBox="1">
            <a:spLocks/>
          </p:cNvSpPr>
          <p:nvPr/>
        </p:nvSpPr>
        <p:spPr bwMode="auto">
          <a:xfrm>
            <a:off x="1357313" y="3714750"/>
            <a:ext cx="20002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gelmiş,</a:t>
            </a:r>
          </a:p>
        </p:txBody>
      </p:sp>
      <p:sp>
        <p:nvSpPr>
          <p:cNvPr id="23" name="2 İçerik Yer Tutucusu">
            <a:extLst>
              <a:ext uri="{FF2B5EF4-FFF2-40B4-BE49-F238E27FC236}">
                <a16:creationId xmlns:a16="http://schemas.microsoft.com/office/drawing/2014/main" id="{A683FAE3-F81C-4BD3-B48D-6C2A839DF4D4}"/>
              </a:ext>
            </a:extLst>
          </p:cNvPr>
          <p:cNvSpPr txBox="1">
            <a:spLocks/>
          </p:cNvSpPr>
          <p:nvPr/>
        </p:nvSpPr>
        <p:spPr bwMode="auto">
          <a:xfrm>
            <a:off x="676275" y="3714750"/>
            <a:ext cx="121443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Böyle</a:t>
            </a:r>
          </a:p>
        </p:txBody>
      </p:sp>
      <p:sp>
        <p:nvSpPr>
          <p:cNvPr id="24" name="2 İçerik Yer Tutucusu">
            <a:extLst>
              <a:ext uri="{FF2B5EF4-FFF2-40B4-BE49-F238E27FC236}">
                <a16:creationId xmlns:a16="http://schemas.microsoft.com/office/drawing/2014/main" id="{9990CDA3-A7C3-4746-92A9-4897E7853508}"/>
              </a:ext>
            </a:extLst>
          </p:cNvPr>
          <p:cNvSpPr txBox="1">
            <a:spLocks/>
          </p:cNvSpPr>
          <p:nvPr/>
        </p:nvSpPr>
        <p:spPr bwMode="auto">
          <a:xfrm>
            <a:off x="3929063" y="3714750"/>
            <a:ext cx="10001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gider</a:t>
            </a:r>
          </a:p>
        </p:txBody>
      </p:sp>
      <p:sp>
        <p:nvSpPr>
          <p:cNvPr id="25" name="2 İçerik Yer Tutucusu">
            <a:extLst>
              <a:ext uri="{FF2B5EF4-FFF2-40B4-BE49-F238E27FC236}">
                <a16:creationId xmlns:a16="http://schemas.microsoft.com/office/drawing/2014/main" id="{AEE75B4B-51D2-4AC8-8FA2-FBE5D36A4FA2}"/>
              </a:ext>
            </a:extLst>
          </p:cNvPr>
          <p:cNvSpPr txBox="1">
            <a:spLocks/>
          </p:cNvSpPr>
          <p:nvPr/>
        </p:nvSpPr>
        <p:spPr bwMode="auto">
          <a:xfrm>
            <a:off x="428625" y="4214813"/>
            <a:ext cx="1214438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Yüzü </a:t>
            </a:r>
          </a:p>
        </p:txBody>
      </p:sp>
      <p:sp>
        <p:nvSpPr>
          <p:cNvPr id="26" name="2 İçerik Yer Tutucusu">
            <a:extLst>
              <a:ext uri="{FF2B5EF4-FFF2-40B4-BE49-F238E27FC236}">
                <a16:creationId xmlns:a16="http://schemas.microsoft.com/office/drawing/2014/main" id="{5E1FCD8B-026A-42B6-BE9B-39DAE4845801}"/>
              </a:ext>
            </a:extLst>
          </p:cNvPr>
          <p:cNvSpPr txBox="1">
            <a:spLocks/>
          </p:cNvSpPr>
          <p:nvPr/>
        </p:nvSpPr>
        <p:spPr bwMode="auto">
          <a:xfrm>
            <a:off x="1571625" y="4214813"/>
            <a:ext cx="1357313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kötü</a:t>
            </a:r>
          </a:p>
        </p:txBody>
      </p:sp>
      <p:sp>
        <p:nvSpPr>
          <p:cNvPr id="27" name="2 İçerik Yer Tutucusu">
            <a:extLst>
              <a:ext uri="{FF2B5EF4-FFF2-40B4-BE49-F238E27FC236}">
                <a16:creationId xmlns:a16="http://schemas.microsoft.com/office/drawing/2014/main" id="{774C02F0-98B8-40F0-B792-21AE9580FE62}"/>
              </a:ext>
            </a:extLst>
          </p:cNvPr>
          <p:cNvSpPr txBox="1">
            <a:spLocks/>
          </p:cNvSpPr>
          <p:nvPr/>
        </p:nvSpPr>
        <p:spPr bwMode="auto">
          <a:xfrm>
            <a:off x="2357438" y="4214813"/>
            <a:ext cx="257175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görünüyor.</a:t>
            </a:r>
          </a:p>
        </p:txBody>
      </p:sp>
      <p:sp>
        <p:nvSpPr>
          <p:cNvPr id="28" name="2 İçerik Yer Tutucusu">
            <a:extLst>
              <a:ext uri="{FF2B5EF4-FFF2-40B4-BE49-F238E27FC236}">
                <a16:creationId xmlns:a16="http://schemas.microsoft.com/office/drawing/2014/main" id="{907A862F-69D1-418E-9EF8-F51F942F1FDD}"/>
              </a:ext>
            </a:extLst>
          </p:cNvPr>
          <p:cNvSpPr txBox="1">
            <a:spLocks/>
          </p:cNvSpPr>
          <p:nvPr/>
        </p:nvSpPr>
        <p:spPr bwMode="auto">
          <a:xfrm>
            <a:off x="428625" y="4714875"/>
            <a:ext cx="8286750" cy="71437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</a:t>
            </a:r>
            <a:r>
              <a:rPr lang="tr-TR" sz="1600" b="1" dirty="0">
                <a:solidFill>
                  <a:srgbClr val="FF0000"/>
                </a:solidFill>
                <a:latin typeface="+mn-lt"/>
                <a:cs typeface="+mn-cs"/>
              </a:rPr>
              <a:t>“Nasıl” sorusu sıfatları bulmak için de kullanılır. Ancak isme sorulan “Nasıl?” sorusu sıfatı; fiil veya fiilimsiye sorulan “Nasıl?” sorusu zarfı verir.</a:t>
            </a:r>
          </a:p>
        </p:txBody>
      </p:sp>
      <p:sp>
        <p:nvSpPr>
          <p:cNvPr id="31" name="2 İçerik Yer Tutucusu">
            <a:extLst>
              <a:ext uri="{FF2B5EF4-FFF2-40B4-BE49-F238E27FC236}">
                <a16:creationId xmlns:a16="http://schemas.microsoft.com/office/drawing/2014/main" id="{8EFA2219-500F-4B57-ADC3-DC685CDD35DE}"/>
              </a:ext>
            </a:extLst>
          </p:cNvPr>
          <p:cNvSpPr txBox="1">
            <a:spLocks/>
          </p:cNvSpPr>
          <p:nvPr/>
        </p:nvSpPr>
        <p:spPr bwMode="auto">
          <a:xfrm>
            <a:off x="428625" y="5429250"/>
            <a:ext cx="178593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Sınavda</a:t>
            </a:r>
          </a:p>
        </p:txBody>
      </p:sp>
      <p:sp>
        <p:nvSpPr>
          <p:cNvPr id="32" name="2 İçerik Yer Tutucusu">
            <a:extLst>
              <a:ext uri="{FF2B5EF4-FFF2-40B4-BE49-F238E27FC236}">
                <a16:creationId xmlns:a16="http://schemas.microsoft.com/office/drawing/2014/main" id="{BCC74A9F-D34E-4158-B06D-8AE0C6C8A204}"/>
              </a:ext>
            </a:extLst>
          </p:cNvPr>
          <p:cNvSpPr txBox="1">
            <a:spLocks/>
          </p:cNvSpPr>
          <p:nvPr/>
        </p:nvSpPr>
        <p:spPr bwMode="auto">
          <a:xfrm>
            <a:off x="1643063" y="5429250"/>
            <a:ext cx="15716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zor</a:t>
            </a:r>
          </a:p>
        </p:txBody>
      </p:sp>
      <p:sp>
        <p:nvSpPr>
          <p:cNvPr id="33" name="2 İçerik Yer Tutucusu">
            <a:extLst>
              <a:ext uri="{FF2B5EF4-FFF2-40B4-BE49-F238E27FC236}">
                <a16:creationId xmlns:a16="http://schemas.microsoft.com/office/drawing/2014/main" id="{142E8754-7E9F-4F94-9995-A81BE1736DEF}"/>
              </a:ext>
            </a:extLst>
          </p:cNvPr>
          <p:cNvSpPr txBox="1">
            <a:spLocks/>
          </p:cNvSpPr>
          <p:nvPr/>
        </p:nvSpPr>
        <p:spPr bwMode="auto">
          <a:xfrm>
            <a:off x="2500313" y="5429250"/>
            <a:ext cx="22145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sorular  vardı.</a:t>
            </a:r>
          </a:p>
        </p:txBody>
      </p:sp>
      <p:sp>
        <p:nvSpPr>
          <p:cNvPr id="34" name="2 İçerik Yer Tutucusu">
            <a:extLst>
              <a:ext uri="{FF2B5EF4-FFF2-40B4-BE49-F238E27FC236}">
                <a16:creationId xmlns:a16="http://schemas.microsoft.com/office/drawing/2014/main" id="{79249971-69BF-4BAC-8BDC-5FD1C90DE5FD}"/>
              </a:ext>
            </a:extLst>
          </p:cNvPr>
          <p:cNvSpPr txBox="1">
            <a:spLocks/>
          </p:cNvSpPr>
          <p:nvPr/>
        </p:nvSpPr>
        <p:spPr bwMode="auto">
          <a:xfrm>
            <a:off x="1571625" y="5857875"/>
            <a:ext cx="15716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zor</a:t>
            </a:r>
          </a:p>
        </p:txBody>
      </p:sp>
      <p:sp>
        <p:nvSpPr>
          <p:cNvPr id="35" name="2 İçerik Yer Tutucusu">
            <a:extLst>
              <a:ext uri="{FF2B5EF4-FFF2-40B4-BE49-F238E27FC236}">
                <a16:creationId xmlns:a16="http://schemas.microsoft.com/office/drawing/2014/main" id="{0E45F7FF-CC0D-4825-BFF4-3DC5978D7F94}"/>
              </a:ext>
            </a:extLst>
          </p:cNvPr>
          <p:cNvSpPr txBox="1">
            <a:spLocks/>
          </p:cNvSpPr>
          <p:nvPr/>
        </p:nvSpPr>
        <p:spPr bwMode="auto">
          <a:xfrm>
            <a:off x="428625" y="5857875"/>
            <a:ext cx="16430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Sınıfını</a:t>
            </a:r>
          </a:p>
        </p:txBody>
      </p:sp>
      <p:sp>
        <p:nvSpPr>
          <p:cNvPr id="36" name="2 İçerik Yer Tutucusu">
            <a:extLst>
              <a:ext uri="{FF2B5EF4-FFF2-40B4-BE49-F238E27FC236}">
                <a16:creationId xmlns:a16="http://schemas.microsoft.com/office/drawing/2014/main" id="{CB5E80AA-C861-4ADA-BED7-498CBDF88B34}"/>
              </a:ext>
            </a:extLst>
          </p:cNvPr>
          <p:cNvSpPr txBox="1">
            <a:spLocks/>
          </p:cNvSpPr>
          <p:nvPr/>
        </p:nvSpPr>
        <p:spPr bwMode="auto">
          <a:xfrm>
            <a:off x="2428875" y="5857875"/>
            <a:ext cx="25717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geçti.</a:t>
            </a:r>
          </a:p>
        </p:txBody>
      </p:sp>
      <p:sp>
        <p:nvSpPr>
          <p:cNvPr id="37" name="2 İçerik Yer Tutucusu">
            <a:extLst>
              <a:ext uri="{FF2B5EF4-FFF2-40B4-BE49-F238E27FC236}">
                <a16:creationId xmlns:a16="http://schemas.microsoft.com/office/drawing/2014/main" id="{44999CF4-1D94-4EF8-8D3B-4C41B5F9C31C}"/>
              </a:ext>
            </a:extLst>
          </p:cNvPr>
          <p:cNvSpPr txBox="1">
            <a:spLocks/>
          </p:cNvSpPr>
          <p:nvPr/>
        </p:nvSpPr>
        <p:spPr bwMode="auto">
          <a:xfrm>
            <a:off x="2928938" y="3714750"/>
            <a:ext cx="1214437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böyle</a:t>
            </a:r>
          </a:p>
        </p:txBody>
      </p:sp>
      <p:sp>
        <p:nvSpPr>
          <p:cNvPr id="38" name="2 İçerik Yer Tutucusu">
            <a:extLst>
              <a:ext uri="{FF2B5EF4-FFF2-40B4-BE49-F238E27FC236}">
                <a16:creationId xmlns:a16="http://schemas.microsoft.com/office/drawing/2014/main" id="{81441D66-E1A1-4C97-A65C-18DFD15FBF96}"/>
              </a:ext>
            </a:extLst>
          </p:cNvPr>
          <p:cNvSpPr txBox="1">
            <a:spLocks/>
          </p:cNvSpPr>
          <p:nvPr/>
        </p:nvSpPr>
        <p:spPr bwMode="auto">
          <a:xfrm>
            <a:off x="4857750" y="5429250"/>
            <a:ext cx="92868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solidFill>
                  <a:srgbClr val="FF0000"/>
                </a:solidFill>
                <a:latin typeface="+mn-lt"/>
                <a:cs typeface="+mn-cs"/>
              </a:rPr>
              <a:t>Sıfat</a:t>
            </a:r>
          </a:p>
        </p:txBody>
      </p:sp>
      <p:sp>
        <p:nvSpPr>
          <p:cNvPr id="39" name="2 İçerik Yer Tutucusu">
            <a:extLst>
              <a:ext uri="{FF2B5EF4-FFF2-40B4-BE49-F238E27FC236}">
                <a16:creationId xmlns:a16="http://schemas.microsoft.com/office/drawing/2014/main" id="{86B02284-78FE-41E1-A105-350AFA998476}"/>
              </a:ext>
            </a:extLst>
          </p:cNvPr>
          <p:cNvSpPr txBox="1">
            <a:spLocks/>
          </p:cNvSpPr>
          <p:nvPr/>
        </p:nvSpPr>
        <p:spPr bwMode="auto">
          <a:xfrm>
            <a:off x="4857750" y="5929313"/>
            <a:ext cx="928688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solidFill>
                  <a:srgbClr val="FF0000"/>
                </a:solidFill>
                <a:latin typeface="+mn-lt"/>
                <a:cs typeface="+mn-cs"/>
              </a:rPr>
              <a:t>Zarf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9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8" grpId="1"/>
      <p:bldP spid="9" grpId="0"/>
      <p:bldP spid="10" grpId="0"/>
      <p:bldP spid="11" grpId="0"/>
      <p:bldP spid="11" grpId="1"/>
      <p:bldP spid="12" grpId="0"/>
      <p:bldP spid="13" grpId="0"/>
      <p:bldP spid="14" grpId="0"/>
      <p:bldP spid="14" grpId="1"/>
      <p:bldP spid="15" grpId="0"/>
      <p:bldP spid="16" grpId="0"/>
      <p:bldP spid="17" grpId="0"/>
      <p:bldP spid="17" grpId="1"/>
      <p:bldP spid="18" grpId="0"/>
      <p:bldP spid="19" grpId="0"/>
      <p:bldP spid="20" grpId="0"/>
      <p:bldP spid="20" grpId="1"/>
      <p:bldP spid="21" grpId="0"/>
      <p:bldP spid="22" grpId="0"/>
      <p:bldP spid="23" grpId="0"/>
      <p:bldP spid="23" grpId="1"/>
      <p:bldP spid="24" grpId="0"/>
      <p:bldP spid="25" grpId="0"/>
      <p:bldP spid="26" grpId="0"/>
      <p:bldP spid="26" grpId="1"/>
      <p:bldP spid="27" grpId="0"/>
      <p:bldP spid="28" grpId="0" animBg="1"/>
      <p:bldP spid="31" grpId="0"/>
      <p:bldP spid="32" grpId="0"/>
      <p:bldP spid="32" grpId="1"/>
      <p:bldP spid="33" grpId="0"/>
      <p:bldP spid="34" grpId="0"/>
      <p:bldP spid="34" grpId="1"/>
      <p:bldP spid="35" grpId="0"/>
      <p:bldP spid="36" grpId="0"/>
      <p:bldP spid="3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>
            <a:extLst>
              <a:ext uri="{FF2B5EF4-FFF2-40B4-BE49-F238E27FC236}">
                <a16:creationId xmlns:a16="http://schemas.microsoft.com/office/drawing/2014/main" id="{6E943E2E-E7AD-411A-ADC1-AF83CC75F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/>
              <a:t>YER – YÖN ZARFLARI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A492F3E3-343A-4A0B-9C38-3FBB0A158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922337"/>
          </a:xfrm>
        </p:spPr>
        <p:txBody>
          <a:bodyPr/>
          <a:lstStyle/>
          <a:p>
            <a:pPr eaLnBrk="1" hangingPunct="1"/>
            <a:r>
              <a:rPr lang="tr-TR" altLang="tr-TR" sz="2400" b="1"/>
              <a:t>Fiillerin, fiilimsilerin anlamlarını yer / yön bakımından belirten, “Nereye?” sorusuna cevap veren zarflardır.</a:t>
            </a:r>
          </a:p>
          <a:p>
            <a:pPr eaLnBrk="1" hangingPunct="1"/>
            <a:endParaRPr lang="tr-TR" altLang="tr-TR"/>
          </a:p>
        </p:txBody>
      </p:sp>
      <p:sp>
        <p:nvSpPr>
          <p:cNvPr id="4" name="2 İçerik Yer Tutucusu">
            <a:extLst>
              <a:ext uri="{FF2B5EF4-FFF2-40B4-BE49-F238E27FC236}">
                <a16:creationId xmlns:a16="http://schemas.microsoft.com/office/drawing/2014/main" id="{FAC715D9-5413-4DD3-A476-BCF2264D9B93}"/>
              </a:ext>
            </a:extLst>
          </p:cNvPr>
          <p:cNvSpPr txBox="1">
            <a:spLocks/>
          </p:cNvSpPr>
          <p:nvPr/>
        </p:nvSpPr>
        <p:spPr bwMode="auto">
          <a:xfrm>
            <a:off x="428625" y="3286125"/>
            <a:ext cx="822960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600" dirty="0">
                <a:latin typeface="+mn-lt"/>
                <a:cs typeface="+mn-cs"/>
              </a:rPr>
              <a:t>	</a:t>
            </a:r>
          </a:p>
        </p:txBody>
      </p:sp>
      <p:sp>
        <p:nvSpPr>
          <p:cNvPr id="5" name="2 İçerik Yer Tutucusu">
            <a:extLst>
              <a:ext uri="{FF2B5EF4-FFF2-40B4-BE49-F238E27FC236}">
                <a16:creationId xmlns:a16="http://schemas.microsoft.com/office/drawing/2014/main" id="{D8E5EE7C-E35A-4437-8448-FA95DB54CE24}"/>
              </a:ext>
            </a:extLst>
          </p:cNvPr>
          <p:cNvSpPr txBox="1">
            <a:spLocks/>
          </p:cNvSpPr>
          <p:nvPr/>
        </p:nvSpPr>
        <p:spPr bwMode="auto">
          <a:xfrm>
            <a:off x="428625" y="3429000"/>
            <a:ext cx="3357563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600" b="1" dirty="0">
                <a:latin typeface="+mn-lt"/>
                <a:cs typeface="+mn-cs"/>
              </a:rPr>
              <a:t>	Şu koltuğu biraz	</a:t>
            </a:r>
          </a:p>
        </p:txBody>
      </p:sp>
      <p:sp>
        <p:nvSpPr>
          <p:cNvPr id="6" name="2 İçerik Yer Tutucusu">
            <a:extLst>
              <a:ext uri="{FF2B5EF4-FFF2-40B4-BE49-F238E27FC236}">
                <a16:creationId xmlns:a16="http://schemas.microsoft.com/office/drawing/2014/main" id="{2AA86EBA-D80C-45E0-ACA6-5E724D81DC0B}"/>
              </a:ext>
            </a:extLst>
          </p:cNvPr>
          <p:cNvSpPr txBox="1">
            <a:spLocks/>
          </p:cNvSpPr>
          <p:nvPr/>
        </p:nvSpPr>
        <p:spPr bwMode="auto">
          <a:xfrm>
            <a:off x="3000375" y="3429000"/>
            <a:ext cx="22860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600" dirty="0">
                <a:solidFill>
                  <a:srgbClr val="FF0000"/>
                </a:solidFill>
                <a:latin typeface="+mn-lt"/>
                <a:cs typeface="+mn-cs"/>
              </a:rPr>
              <a:t>	 </a:t>
            </a:r>
            <a:r>
              <a:rPr lang="tr-TR" sz="2600" b="1" dirty="0">
                <a:solidFill>
                  <a:srgbClr val="FF0000"/>
                </a:solidFill>
                <a:latin typeface="+mn-lt"/>
                <a:cs typeface="+mn-cs"/>
              </a:rPr>
              <a:t>ileri</a:t>
            </a:r>
          </a:p>
        </p:txBody>
      </p:sp>
      <p:sp>
        <p:nvSpPr>
          <p:cNvPr id="7" name="2 İçerik Yer Tutucusu">
            <a:extLst>
              <a:ext uri="{FF2B5EF4-FFF2-40B4-BE49-F238E27FC236}">
                <a16:creationId xmlns:a16="http://schemas.microsoft.com/office/drawing/2014/main" id="{78F48C2C-5977-4BDE-9519-B24E49FE0709}"/>
              </a:ext>
            </a:extLst>
          </p:cNvPr>
          <p:cNvSpPr txBox="1">
            <a:spLocks/>
          </p:cNvSpPr>
          <p:nvPr/>
        </p:nvSpPr>
        <p:spPr bwMode="auto">
          <a:xfrm>
            <a:off x="3143250" y="3429000"/>
            <a:ext cx="257175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	</a:t>
            </a:r>
            <a:r>
              <a:rPr lang="tr-TR" sz="2600" b="1" dirty="0">
                <a:latin typeface="+mn-lt"/>
                <a:cs typeface="+mn-cs"/>
              </a:rPr>
              <a:t>çekelim</a:t>
            </a:r>
          </a:p>
        </p:txBody>
      </p:sp>
      <p:sp>
        <p:nvSpPr>
          <p:cNvPr id="8" name="2 İçerik Yer Tutucusu">
            <a:extLst>
              <a:ext uri="{FF2B5EF4-FFF2-40B4-BE49-F238E27FC236}">
                <a16:creationId xmlns:a16="http://schemas.microsoft.com/office/drawing/2014/main" id="{65085CFE-2281-4333-8506-41FBD1EDB9FA}"/>
              </a:ext>
            </a:extLst>
          </p:cNvPr>
          <p:cNvSpPr txBox="1">
            <a:spLocks/>
          </p:cNvSpPr>
          <p:nvPr/>
        </p:nvSpPr>
        <p:spPr>
          <a:xfrm>
            <a:off x="428625" y="4071938"/>
            <a:ext cx="8229600" cy="50006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tr-TR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Nereye çekelim?</a:t>
            </a:r>
          </a:p>
        </p:txBody>
      </p:sp>
      <p:sp>
        <p:nvSpPr>
          <p:cNvPr id="9" name="2 İçerik Yer Tutucusu">
            <a:extLst>
              <a:ext uri="{FF2B5EF4-FFF2-40B4-BE49-F238E27FC236}">
                <a16:creationId xmlns:a16="http://schemas.microsoft.com/office/drawing/2014/main" id="{CA02CB92-0944-4825-BEEC-0D8835D3510B}"/>
              </a:ext>
            </a:extLst>
          </p:cNvPr>
          <p:cNvSpPr txBox="1">
            <a:spLocks/>
          </p:cNvSpPr>
          <p:nvPr/>
        </p:nvSpPr>
        <p:spPr bwMode="auto">
          <a:xfrm>
            <a:off x="428625" y="5000625"/>
            <a:ext cx="822960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Arial" charset="0"/>
                <a:cs typeface="+mn-cs"/>
              </a:rPr>
              <a:t>	“içeri, dışarı, ileri, geri, yukarı, aşağı vb...” sözcükler cümlede zarf görevi üstlenirler.</a:t>
            </a:r>
            <a:endParaRPr lang="tr-TR" sz="260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59259E-6 L 0.07327 -0.0011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00" y="-10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  <p:bldP spid="6" grpId="0"/>
      <p:bldP spid="7" grpId="0"/>
      <p:bldP spid="7" grpId="1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>
            <a:extLst>
              <a:ext uri="{FF2B5EF4-FFF2-40B4-BE49-F238E27FC236}">
                <a16:creationId xmlns:a16="http://schemas.microsoft.com/office/drawing/2014/main" id="{45FCEBD2-8FE8-4E18-B60A-3B363894C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95338"/>
          </a:xfrm>
        </p:spPr>
        <p:txBody>
          <a:bodyPr/>
          <a:lstStyle/>
          <a:p>
            <a:pPr algn="ctr" eaLnBrk="1" hangingPunct="1"/>
            <a:r>
              <a:rPr lang="tr-TR" altLang="tr-TR"/>
              <a:t>ÖRNEKLER</a:t>
            </a:r>
          </a:p>
        </p:txBody>
      </p:sp>
      <p:sp>
        <p:nvSpPr>
          <p:cNvPr id="18435" name="2 İçerik Yer Tutucusu">
            <a:extLst>
              <a:ext uri="{FF2B5EF4-FFF2-40B4-BE49-F238E27FC236}">
                <a16:creationId xmlns:a16="http://schemas.microsoft.com/office/drawing/2014/main" id="{1AB0FE1F-5D7C-4919-AD58-33C376E0A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4752975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tr-TR" altLang="tr-TR"/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/>
          </a:p>
        </p:txBody>
      </p:sp>
      <p:sp>
        <p:nvSpPr>
          <p:cNvPr id="7" name="2 İçerik Yer Tutucusu">
            <a:extLst>
              <a:ext uri="{FF2B5EF4-FFF2-40B4-BE49-F238E27FC236}">
                <a16:creationId xmlns:a16="http://schemas.microsoft.com/office/drawing/2014/main" id="{41253251-96B4-49BB-9EFB-10AFB10E01DC}"/>
              </a:ext>
            </a:extLst>
          </p:cNvPr>
          <p:cNvSpPr txBox="1">
            <a:spLocks/>
          </p:cNvSpPr>
          <p:nvPr/>
        </p:nvSpPr>
        <p:spPr bwMode="auto">
          <a:xfrm>
            <a:off x="428625" y="1571625"/>
            <a:ext cx="292893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Balkona çıkmış</a:t>
            </a:r>
          </a:p>
        </p:txBody>
      </p:sp>
      <p:sp>
        <p:nvSpPr>
          <p:cNvPr id="8" name="2 İçerik Yer Tutucusu">
            <a:extLst>
              <a:ext uri="{FF2B5EF4-FFF2-40B4-BE49-F238E27FC236}">
                <a16:creationId xmlns:a16="http://schemas.microsoft.com/office/drawing/2014/main" id="{9C0A9316-2601-406A-A7CD-C28E9C29DACC}"/>
              </a:ext>
            </a:extLst>
          </p:cNvPr>
          <p:cNvSpPr txBox="1">
            <a:spLocks/>
          </p:cNvSpPr>
          <p:nvPr/>
        </p:nvSpPr>
        <p:spPr bwMode="auto">
          <a:xfrm>
            <a:off x="2714625" y="1571625"/>
            <a:ext cx="135731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aşağı</a:t>
            </a:r>
          </a:p>
        </p:txBody>
      </p:sp>
      <p:sp>
        <p:nvSpPr>
          <p:cNvPr id="9" name="2 İçerik Yer Tutucusu">
            <a:extLst>
              <a:ext uri="{FF2B5EF4-FFF2-40B4-BE49-F238E27FC236}">
                <a16:creationId xmlns:a16="http://schemas.microsoft.com/office/drawing/2014/main" id="{C1A84DD7-77B0-4709-BC80-1661801E0CB2}"/>
              </a:ext>
            </a:extLst>
          </p:cNvPr>
          <p:cNvSpPr txBox="1">
            <a:spLocks/>
          </p:cNvSpPr>
          <p:nvPr/>
        </p:nvSpPr>
        <p:spPr bwMode="auto">
          <a:xfrm>
            <a:off x="3857625" y="1571625"/>
            <a:ext cx="25717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bakıyordu.</a:t>
            </a:r>
          </a:p>
        </p:txBody>
      </p:sp>
      <p:sp>
        <p:nvSpPr>
          <p:cNvPr id="10" name="2 İçerik Yer Tutucusu">
            <a:extLst>
              <a:ext uri="{FF2B5EF4-FFF2-40B4-BE49-F238E27FC236}">
                <a16:creationId xmlns:a16="http://schemas.microsoft.com/office/drawing/2014/main" id="{40820CC6-45CA-42D9-818C-DCD4897A1630}"/>
              </a:ext>
            </a:extLst>
          </p:cNvPr>
          <p:cNvSpPr txBox="1">
            <a:spLocks/>
          </p:cNvSpPr>
          <p:nvPr/>
        </p:nvSpPr>
        <p:spPr bwMode="auto">
          <a:xfrm>
            <a:off x="428625" y="2000250"/>
            <a:ext cx="27146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Bu paketleri</a:t>
            </a:r>
          </a:p>
        </p:txBody>
      </p:sp>
      <p:sp>
        <p:nvSpPr>
          <p:cNvPr id="11" name="2 İçerik Yer Tutucusu">
            <a:extLst>
              <a:ext uri="{FF2B5EF4-FFF2-40B4-BE49-F238E27FC236}">
                <a16:creationId xmlns:a16="http://schemas.microsoft.com/office/drawing/2014/main" id="{F9197D83-8E29-4F76-9AD1-DE1C4FCBDFF4}"/>
              </a:ext>
            </a:extLst>
          </p:cNvPr>
          <p:cNvSpPr txBox="1">
            <a:spLocks/>
          </p:cNvSpPr>
          <p:nvPr/>
        </p:nvSpPr>
        <p:spPr bwMode="auto">
          <a:xfrm>
            <a:off x="2643188" y="2000250"/>
            <a:ext cx="2357437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yukarı</a:t>
            </a:r>
          </a:p>
        </p:txBody>
      </p:sp>
      <p:sp>
        <p:nvSpPr>
          <p:cNvPr id="12" name="2 İçerik Yer Tutucusu">
            <a:extLst>
              <a:ext uri="{FF2B5EF4-FFF2-40B4-BE49-F238E27FC236}">
                <a16:creationId xmlns:a16="http://schemas.microsoft.com/office/drawing/2014/main" id="{565E3A90-BC1C-4DAA-B4CD-0327BB3681DD}"/>
              </a:ext>
            </a:extLst>
          </p:cNvPr>
          <p:cNvSpPr txBox="1">
            <a:spLocks/>
          </p:cNvSpPr>
          <p:nvPr/>
        </p:nvSpPr>
        <p:spPr bwMode="auto">
          <a:xfrm>
            <a:off x="3643313" y="2000250"/>
            <a:ext cx="25717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çıkarın.</a:t>
            </a:r>
          </a:p>
        </p:txBody>
      </p:sp>
      <p:sp>
        <p:nvSpPr>
          <p:cNvPr id="13" name="2 İçerik Yer Tutucusu">
            <a:extLst>
              <a:ext uri="{FF2B5EF4-FFF2-40B4-BE49-F238E27FC236}">
                <a16:creationId xmlns:a16="http://schemas.microsoft.com/office/drawing/2014/main" id="{281BA546-35B6-467C-9A99-B84152401195}"/>
              </a:ext>
            </a:extLst>
          </p:cNvPr>
          <p:cNvSpPr txBox="1">
            <a:spLocks/>
          </p:cNvSpPr>
          <p:nvPr/>
        </p:nvSpPr>
        <p:spPr bwMode="auto">
          <a:xfrm>
            <a:off x="1428750" y="2428875"/>
            <a:ext cx="7143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gel,</a:t>
            </a:r>
          </a:p>
        </p:txBody>
      </p:sp>
      <p:sp>
        <p:nvSpPr>
          <p:cNvPr id="14" name="2 İçerik Yer Tutucusu">
            <a:extLst>
              <a:ext uri="{FF2B5EF4-FFF2-40B4-BE49-F238E27FC236}">
                <a16:creationId xmlns:a16="http://schemas.microsoft.com/office/drawing/2014/main" id="{691062E4-DCB8-47A7-81A8-D24DDBC1BE26}"/>
              </a:ext>
            </a:extLst>
          </p:cNvPr>
          <p:cNvSpPr txBox="1">
            <a:spLocks/>
          </p:cNvSpPr>
          <p:nvPr/>
        </p:nvSpPr>
        <p:spPr bwMode="auto">
          <a:xfrm>
            <a:off x="428625" y="2428875"/>
            <a:ext cx="12858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Beri</a:t>
            </a:r>
          </a:p>
        </p:txBody>
      </p:sp>
      <p:sp>
        <p:nvSpPr>
          <p:cNvPr id="15" name="2 İçerik Yer Tutucusu">
            <a:extLst>
              <a:ext uri="{FF2B5EF4-FFF2-40B4-BE49-F238E27FC236}">
                <a16:creationId xmlns:a16="http://schemas.microsoft.com/office/drawing/2014/main" id="{2159DB22-6CC5-466B-8B7C-DE615C2352B3}"/>
              </a:ext>
            </a:extLst>
          </p:cNvPr>
          <p:cNvSpPr txBox="1">
            <a:spLocks/>
          </p:cNvSpPr>
          <p:nvPr/>
        </p:nvSpPr>
        <p:spPr bwMode="auto">
          <a:xfrm>
            <a:off x="2143125" y="2428875"/>
            <a:ext cx="39290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öyle uzak durma benden.</a:t>
            </a:r>
          </a:p>
        </p:txBody>
      </p:sp>
      <p:sp>
        <p:nvSpPr>
          <p:cNvPr id="16" name="2 İçerik Yer Tutucusu">
            <a:extLst>
              <a:ext uri="{FF2B5EF4-FFF2-40B4-BE49-F238E27FC236}">
                <a16:creationId xmlns:a16="http://schemas.microsoft.com/office/drawing/2014/main" id="{8221CCB1-3FC3-4D62-94B1-FFF87CE55893}"/>
              </a:ext>
            </a:extLst>
          </p:cNvPr>
          <p:cNvSpPr txBox="1">
            <a:spLocks/>
          </p:cNvSpPr>
          <p:nvPr/>
        </p:nvSpPr>
        <p:spPr bwMode="auto">
          <a:xfrm>
            <a:off x="428625" y="2857500"/>
            <a:ext cx="17145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Sessizce</a:t>
            </a:r>
          </a:p>
        </p:txBody>
      </p:sp>
      <p:sp>
        <p:nvSpPr>
          <p:cNvPr id="17" name="2 İçerik Yer Tutucusu">
            <a:extLst>
              <a:ext uri="{FF2B5EF4-FFF2-40B4-BE49-F238E27FC236}">
                <a16:creationId xmlns:a16="http://schemas.microsoft.com/office/drawing/2014/main" id="{616D4FFF-7944-431C-B5A3-83E2B3BB509B}"/>
              </a:ext>
            </a:extLst>
          </p:cNvPr>
          <p:cNvSpPr txBox="1">
            <a:spLocks/>
          </p:cNvSpPr>
          <p:nvPr/>
        </p:nvSpPr>
        <p:spPr bwMode="auto">
          <a:xfrm>
            <a:off x="2071688" y="2857500"/>
            <a:ext cx="10715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içeri</a:t>
            </a:r>
          </a:p>
        </p:txBody>
      </p:sp>
      <p:sp>
        <p:nvSpPr>
          <p:cNvPr id="18" name="2 İçerik Yer Tutucusu">
            <a:extLst>
              <a:ext uri="{FF2B5EF4-FFF2-40B4-BE49-F238E27FC236}">
                <a16:creationId xmlns:a16="http://schemas.microsoft.com/office/drawing/2014/main" id="{C4CE6357-5BD1-4923-AAB4-6A8CF3DE99DB}"/>
              </a:ext>
            </a:extLst>
          </p:cNvPr>
          <p:cNvSpPr txBox="1">
            <a:spLocks/>
          </p:cNvSpPr>
          <p:nvPr/>
        </p:nvSpPr>
        <p:spPr bwMode="auto">
          <a:xfrm>
            <a:off x="2857500" y="2857500"/>
            <a:ext cx="22860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süzüldü.</a:t>
            </a:r>
          </a:p>
        </p:txBody>
      </p:sp>
      <p:sp>
        <p:nvSpPr>
          <p:cNvPr id="28" name="2 İçerik Yer Tutucusu">
            <a:extLst>
              <a:ext uri="{FF2B5EF4-FFF2-40B4-BE49-F238E27FC236}">
                <a16:creationId xmlns:a16="http://schemas.microsoft.com/office/drawing/2014/main" id="{46397413-30D6-4DE2-BDFC-88A4ED8E390D}"/>
              </a:ext>
            </a:extLst>
          </p:cNvPr>
          <p:cNvSpPr txBox="1">
            <a:spLocks/>
          </p:cNvSpPr>
          <p:nvPr/>
        </p:nvSpPr>
        <p:spPr bwMode="auto">
          <a:xfrm>
            <a:off x="428625" y="4000500"/>
            <a:ext cx="8286750" cy="5715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</a:t>
            </a:r>
            <a:r>
              <a:rPr lang="tr-TR" sz="1600" b="1" dirty="0">
                <a:solidFill>
                  <a:srgbClr val="FF0000"/>
                </a:solidFill>
                <a:latin typeface="+mn-lt"/>
                <a:cs typeface="+mn-cs"/>
              </a:rPr>
              <a:t>Yer – yön zarfları çekim eki alırlarsa isim olurlar. İsmi nitelerlerse sıfat olurlar.</a:t>
            </a:r>
          </a:p>
        </p:txBody>
      </p:sp>
      <p:sp>
        <p:nvSpPr>
          <p:cNvPr id="31" name="2 İçerik Yer Tutucusu">
            <a:extLst>
              <a:ext uri="{FF2B5EF4-FFF2-40B4-BE49-F238E27FC236}">
                <a16:creationId xmlns:a16="http://schemas.microsoft.com/office/drawing/2014/main" id="{D10CA71D-66DB-4E3A-AD7A-DA13D42A8A38}"/>
              </a:ext>
            </a:extLst>
          </p:cNvPr>
          <p:cNvSpPr txBox="1">
            <a:spLocks/>
          </p:cNvSpPr>
          <p:nvPr/>
        </p:nvSpPr>
        <p:spPr bwMode="auto">
          <a:xfrm>
            <a:off x="428625" y="4786313"/>
            <a:ext cx="357187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Bütün eski eşyaları</a:t>
            </a:r>
          </a:p>
        </p:txBody>
      </p:sp>
      <p:sp>
        <p:nvSpPr>
          <p:cNvPr id="32" name="2 İçerik Yer Tutucusu">
            <a:extLst>
              <a:ext uri="{FF2B5EF4-FFF2-40B4-BE49-F238E27FC236}">
                <a16:creationId xmlns:a16="http://schemas.microsoft.com/office/drawing/2014/main" id="{F723EBF9-9838-4463-A434-FEB4A23FA7F9}"/>
              </a:ext>
            </a:extLst>
          </p:cNvPr>
          <p:cNvSpPr txBox="1">
            <a:spLocks/>
          </p:cNvSpPr>
          <p:nvPr/>
        </p:nvSpPr>
        <p:spPr bwMode="auto">
          <a:xfrm>
            <a:off x="3286125" y="4786313"/>
            <a:ext cx="185737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dışarıya</a:t>
            </a:r>
          </a:p>
        </p:txBody>
      </p:sp>
      <p:sp>
        <p:nvSpPr>
          <p:cNvPr id="33" name="2 İçerik Yer Tutucusu">
            <a:extLst>
              <a:ext uri="{FF2B5EF4-FFF2-40B4-BE49-F238E27FC236}">
                <a16:creationId xmlns:a16="http://schemas.microsoft.com/office/drawing/2014/main" id="{A03C91A3-A7E1-480C-9ADA-FBEB7C6C8AD8}"/>
              </a:ext>
            </a:extLst>
          </p:cNvPr>
          <p:cNvSpPr txBox="1">
            <a:spLocks/>
          </p:cNvSpPr>
          <p:nvPr/>
        </p:nvSpPr>
        <p:spPr bwMode="auto">
          <a:xfrm>
            <a:off x="4857750" y="4786313"/>
            <a:ext cx="2214563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çıkardık.</a:t>
            </a:r>
          </a:p>
        </p:txBody>
      </p:sp>
      <p:sp>
        <p:nvSpPr>
          <p:cNvPr id="34" name="2 İçerik Yer Tutucusu">
            <a:extLst>
              <a:ext uri="{FF2B5EF4-FFF2-40B4-BE49-F238E27FC236}">
                <a16:creationId xmlns:a16="http://schemas.microsoft.com/office/drawing/2014/main" id="{BB6643AB-E570-49F3-975B-4FB9E98D26F2}"/>
              </a:ext>
            </a:extLst>
          </p:cNvPr>
          <p:cNvSpPr txBox="1">
            <a:spLocks/>
          </p:cNvSpPr>
          <p:nvPr/>
        </p:nvSpPr>
        <p:spPr bwMode="auto">
          <a:xfrm>
            <a:off x="2060575" y="5214938"/>
            <a:ext cx="1439863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yukarı</a:t>
            </a:r>
          </a:p>
        </p:txBody>
      </p:sp>
      <p:sp>
        <p:nvSpPr>
          <p:cNvPr id="35" name="2 İçerik Yer Tutucusu">
            <a:extLst>
              <a:ext uri="{FF2B5EF4-FFF2-40B4-BE49-F238E27FC236}">
                <a16:creationId xmlns:a16="http://schemas.microsoft.com/office/drawing/2014/main" id="{BA984FEB-728E-40E4-92CB-9AEB847426E6}"/>
              </a:ext>
            </a:extLst>
          </p:cNvPr>
          <p:cNvSpPr txBox="1">
            <a:spLocks/>
          </p:cNvSpPr>
          <p:nvPr/>
        </p:nvSpPr>
        <p:spPr bwMode="auto">
          <a:xfrm>
            <a:off x="714375" y="5214938"/>
            <a:ext cx="200025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Misafirleri</a:t>
            </a:r>
          </a:p>
        </p:txBody>
      </p:sp>
      <p:sp>
        <p:nvSpPr>
          <p:cNvPr id="36" name="2 İçerik Yer Tutucusu">
            <a:extLst>
              <a:ext uri="{FF2B5EF4-FFF2-40B4-BE49-F238E27FC236}">
                <a16:creationId xmlns:a16="http://schemas.microsoft.com/office/drawing/2014/main" id="{B4589734-EA1E-4E55-B75F-22814D03D69A}"/>
              </a:ext>
            </a:extLst>
          </p:cNvPr>
          <p:cNvSpPr txBox="1">
            <a:spLocks/>
          </p:cNvSpPr>
          <p:nvPr/>
        </p:nvSpPr>
        <p:spPr bwMode="auto">
          <a:xfrm>
            <a:off x="3346450" y="5226050"/>
            <a:ext cx="33686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kattaki odaya aldılar.</a:t>
            </a:r>
          </a:p>
        </p:txBody>
      </p:sp>
      <p:sp>
        <p:nvSpPr>
          <p:cNvPr id="38" name="2 İçerik Yer Tutucusu">
            <a:extLst>
              <a:ext uri="{FF2B5EF4-FFF2-40B4-BE49-F238E27FC236}">
                <a16:creationId xmlns:a16="http://schemas.microsoft.com/office/drawing/2014/main" id="{02D02E09-BD46-443C-93EA-D0D6F89C5B15}"/>
              </a:ext>
            </a:extLst>
          </p:cNvPr>
          <p:cNvSpPr txBox="1">
            <a:spLocks/>
          </p:cNvSpPr>
          <p:nvPr/>
        </p:nvSpPr>
        <p:spPr bwMode="auto">
          <a:xfrm>
            <a:off x="6929438" y="4786313"/>
            <a:ext cx="928687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solidFill>
                  <a:srgbClr val="FF0000"/>
                </a:solidFill>
                <a:latin typeface="+mn-lt"/>
                <a:cs typeface="+mn-cs"/>
              </a:rPr>
              <a:t>İsim</a:t>
            </a:r>
          </a:p>
        </p:txBody>
      </p:sp>
      <p:sp>
        <p:nvSpPr>
          <p:cNvPr id="39" name="2 İçerik Yer Tutucusu">
            <a:extLst>
              <a:ext uri="{FF2B5EF4-FFF2-40B4-BE49-F238E27FC236}">
                <a16:creationId xmlns:a16="http://schemas.microsoft.com/office/drawing/2014/main" id="{3ED69BB6-A88A-46CE-9155-7FAC951CDCA1}"/>
              </a:ext>
            </a:extLst>
          </p:cNvPr>
          <p:cNvSpPr txBox="1">
            <a:spLocks/>
          </p:cNvSpPr>
          <p:nvPr/>
        </p:nvSpPr>
        <p:spPr bwMode="auto">
          <a:xfrm>
            <a:off x="6929438" y="5214938"/>
            <a:ext cx="928687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solidFill>
                  <a:srgbClr val="FF0000"/>
                </a:solidFill>
                <a:latin typeface="+mn-lt"/>
                <a:cs typeface="+mn-cs"/>
              </a:rPr>
              <a:t>Sıfat</a:t>
            </a:r>
          </a:p>
        </p:txBody>
      </p:sp>
      <p:sp>
        <p:nvSpPr>
          <p:cNvPr id="40" name="2 İçerik Yer Tutucusu">
            <a:extLst>
              <a:ext uri="{FF2B5EF4-FFF2-40B4-BE49-F238E27FC236}">
                <a16:creationId xmlns:a16="http://schemas.microsoft.com/office/drawing/2014/main" id="{3D558322-B400-47FB-ADE6-69FD1D260C04}"/>
              </a:ext>
            </a:extLst>
          </p:cNvPr>
          <p:cNvSpPr txBox="1">
            <a:spLocks/>
          </p:cNvSpPr>
          <p:nvPr/>
        </p:nvSpPr>
        <p:spPr bwMode="auto">
          <a:xfrm>
            <a:off x="428625" y="3286125"/>
            <a:ext cx="28575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Alelacele giyinip</a:t>
            </a:r>
          </a:p>
        </p:txBody>
      </p:sp>
      <p:sp>
        <p:nvSpPr>
          <p:cNvPr id="41" name="2 İçerik Yer Tutucusu">
            <a:extLst>
              <a:ext uri="{FF2B5EF4-FFF2-40B4-BE49-F238E27FC236}">
                <a16:creationId xmlns:a16="http://schemas.microsoft.com/office/drawing/2014/main" id="{BC5715CC-56C5-47BD-BCB4-06E6D32D9378}"/>
              </a:ext>
            </a:extLst>
          </p:cNvPr>
          <p:cNvSpPr txBox="1">
            <a:spLocks/>
          </p:cNvSpPr>
          <p:nvPr/>
        </p:nvSpPr>
        <p:spPr bwMode="auto">
          <a:xfrm>
            <a:off x="3143250" y="3286125"/>
            <a:ext cx="10715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dışarı</a:t>
            </a:r>
          </a:p>
        </p:txBody>
      </p:sp>
      <p:sp>
        <p:nvSpPr>
          <p:cNvPr id="42" name="2 İçerik Yer Tutucusu">
            <a:extLst>
              <a:ext uri="{FF2B5EF4-FFF2-40B4-BE49-F238E27FC236}">
                <a16:creationId xmlns:a16="http://schemas.microsoft.com/office/drawing/2014/main" id="{8346A985-E2A5-4FA0-8198-DAC2D59E4B22}"/>
              </a:ext>
            </a:extLst>
          </p:cNvPr>
          <p:cNvSpPr txBox="1">
            <a:spLocks/>
          </p:cNvSpPr>
          <p:nvPr/>
        </p:nvSpPr>
        <p:spPr bwMode="auto">
          <a:xfrm>
            <a:off x="4143375" y="3286125"/>
            <a:ext cx="22860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çıktı.</a:t>
            </a:r>
          </a:p>
        </p:txBody>
      </p:sp>
      <p:cxnSp>
        <p:nvCxnSpPr>
          <p:cNvPr id="44" name="43 Düz Bağlayıcı">
            <a:extLst>
              <a:ext uri="{FF2B5EF4-FFF2-40B4-BE49-F238E27FC236}">
                <a16:creationId xmlns:a16="http://schemas.microsoft.com/office/drawing/2014/main" id="{53F3D896-D236-4A3F-8616-2D041DA0AC3F}"/>
              </a:ext>
            </a:extLst>
          </p:cNvPr>
          <p:cNvCxnSpPr/>
          <p:nvPr/>
        </p:nvCxnSpPr>
        <p:spPr>
          <a:xfrm>
            <a:off x="3482975" y="5621338"/>
            <a:ext cx="1000125" cy="158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2 İçerik Yer Tutucusu">
            <a:extLst>
              <a:ext uri="{FF2B5EF4-FFF2-40B4-BE49-F238E27FC236}">
                <a16:creationId xmlns:a16="http://schemas.microsoft.com/office/drawing/2014/main" id="{2F5B67E6-8D7E-4921-951D-504EDBDAAAA3}"/>
              </a:ext>
            </a:extLst>
          </p:cNvPr>
          <p:cNvSpPr txBox="1">
            <a:spLocks/>
          </p:cNvSpPr>
          <p:nvPr/>
        </p:nvSpPr>
        <p:spPr bwMode="auto">
          <a:xfrm>
            <a:off x="3609975" y="5572125"/>
            <a:ext cx="92868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b="1" dirty="0">
                <a:solidFill>
                  <a:srgbClr val="FF0000"/>
                </a:solidFill>
                <a:latin typeface="+mn-lt"/>
                <a:cs typeface="+mn-cs"/>
              </a:rPr>
              <a:t>isim</a:t>
            </a:r>
          </a:p>
        </p:txBody>
      </p:sp>
      <p:sp>
        <p:nvSpPr>
          <p:cNvPr id="46" name="45 Yukarı Bükülü Ok">
            <a:extLst>
              <a:ext uri="{FF2B5EF4-FFF2-40B4-BE49-F238E27FC236}">
                <a16:creationId xmlns:a16="http://schemas.microsoft.com/office/drawing/2014/main" id="{87F3F442-5FFE-4E93-B059-A04FC5454452}"/>
              </a:ext>
            </a:extLst>
          </p:cNvPr>
          <p:cNvSpPr/>
          <p:nvPr/>
        </p:nvSpPr>
        <p:spPr>
          <a:xfrm>
            <a:off x="2857500" y="5857875"/>
            <a:ext cx="1143000" cy="428625"/>
          </a:xfrm>
          <a:prstGeom prst="curvedUpArrow">
            <a:avLst>
              <a:gd name="adj1" fmla="val 25000"/>
              <a:gd name="adj2" fmla="val 68432"/>
              <a:gd name="adj3" fmla="val 432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4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9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8" grpId="1"/>
      <p:bldP spid="9" grpId="0"/>
      <p:bldP spid="10" grpId="0"/>
      <p:bldP spid="11" grpId="0"/>
      <p:bldP spid="11" grpId="1"/>
      <p:bldP spid="12" grpId="0"/>
      <p:bldP spid="13" grpId="0"/>
      <p:bldP spid="14" grpId="0"/>
      <p:bldP spid="14" grpId="1"/>
      <p:bldP spid="15" grpId="0"/>
      <p:bldP spid="16" grpId="0"/>
      <p:bldP spid="17" grpId="0"/>
      <p:bldP spid="17" grpId="1"/>
      <p:bldP spid="18" grpId="0"/>
      <p:bldP spid="28" grpId="0" animBg="1"/>
      <p:bldP spid="31" grpId="0"/>
      <p:bldP spid="32" grpId="0"/>
      <p:bldP spid="32" grpId="1"/>
      <p:bldP spid="33" grpId="0"/>
      <p:bldP spid="34" grpId="0"/>
      <p:bldP spid="34" grpId="1"/>
      <p:bldP spid="35" grpId="0"/>
      <p:bldP spid="36" grpId="0"/>
      <p:bldP spid="40" grpId="0"/>
      <p:bldP spid="41" grpId="0"/>
      <p:bldP spid="41" grpId="1"/>
      <p:bldP spid="42" grpId="0"/>
      <p:bldP spid="4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>
            <a:extLst>
              <a:ext uri="{FF2B5EF4-FFF2-40B4-BE49-F238E27FC236}">
                <a16:creationId xmlns:a16="http://schemas.microsoft.com/office/drawing/2014/main" id="{797F288A-1D6A-43FC-A46C-443A9A0BF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/>
              <a:t>MİKTAR (AZLIK – ÇOKLUK) ZARFLARI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62ADC6EF-32E6-42B8-A5AE-6B539DDB8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1208087"/>
          </a:xfrm>
        </p:spPr>
        <p:txBody>
          <a:bodyPr/>
          <a:lstStyle/>
          <a:p>
            <a:pPr eaLnBrk="1" hangingPunct="1"/>
            <a:r>
              <a:rPr lang="tr-TR" altLang="tr-TR" sz="2400" b="1"/>
              <a:t>Fiillerin, fiilimsilerin, sıfatların  veya diğer zarfların anlamlarını miktar bakımından niteleyen, “Ne kadar?” sorusuna cevap veren zarflardır.</a:t>
            </a:r>
          </a:p>
        </p:txBody>
      </p:sp>
      <p:sp>
        <p:nvSpPr>
          <p:cNvPr id="4" name="2 İçerik Yer Tutucusu">
            <a:extLst>
              <a:ext uri="{FF2B5EF4-FFF2-40B4-BE49-F238E27FC236}">
                <a16:creationId xmlns:a16="http://schemas.microsoft.com/office/drawing/2014/main" id="{9383597D-B999-4314-8E08-9907CA2895E4}"/>
              </a:ext>
            </a:extLst>
          </p:cNvPr>
          <p:cNvSpPr txBox="1">
            <a:spLocks/>
          </p:cNvSpPr>
          <p:nvPr/>
        </p:nvSpPr>
        <p:spPr bwMode="auto">
          <a:xfrm>
            <a:off x="357188" y="3286125"/>
            <a:ext cx="8229600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endParaRPr lang="tr-TR" sz="2400" b="1" dirty="0">
              <a:latin typeface="+mn-lt"/>
              <a:cs typeface="+mn-cs"/>
            </a:endParaRPr>
          </a:p>
        </p:txBody>
      </p:sp>
      <p:sp>
        <p:nvSpPr>
          <p:cNvPr id="5" name="2 İçerik Yer Tutucusu">
            <a:extLst>
              <a:ext uri="{FF2B5EF4-FFF2-40B4-BE49-F238E27FC236}">
                <a16:creationId xmlns:a16="http://schemas.microsoft.com/office/drawing/2014/main" id="{1287ACE1-BA3E-4151-B825-8861C12C8016}"/>
              </a:ext>
            </a:extLst>
          </p:cNvPr>
          <p:cNvSpPr txBox="1">
            <a:spLocks/>
          </p:cNvSpPr>
          <p:nvPr/>
        </p:nvSpPr>
        <p:spPr bwMode="auto">
          <a:xfrm>
            <a:off x="428625" y="3429000"/>
            <a:ext cx="3286125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600" b="1" dirty="0">
                <a:latin typeface="+mn-lt"/>
                <a:cs typeface="+mn-cs"/>
              </a:rPr>
              <a:t>	Radyonun sesini	</a:t>
            </a:r>
          </a:p>
        </p:txBody>
      </p:sp>
      <p:sp>
        <p:nvSpPr>
          <p:cNvPr id="6" name="2 İçerik Yer Tutucusu">
            <a:extLst>
              <a:ext uri="{FF2B5EF4-FFF2-40B4-BE49-F238E27FC236}">
                <a16:creationId xmlns:a16="http://schemas.microsoft.com/office/drawing/2014/main" id="{8AF38115-EDD8-4866-855E-BB1D898E359C}"/>
              </a:ext>
            </a:extLst>
          </p:cNvPr>
          <p:cNvSpPr txBox="1">
            <a:spLocks/>
          </p:cNvSpPr>
          <p:nvPr/>
        </p:nvSpPr>
        <p:spPr bwMode="auto">
          <a:xfrm>
            <a:off x="3071813" y="3429000"/>
            <a:ext cx="257175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	</a:t>
            </a:r>
            <a:r>
              <a:rPr lang="tr-TR" sz="2600" b="1" dirty="0">
                <a:latin typeface="+mn-lt"/>
                <a:cs typeface="+mn-cs"/>
              </a:rPr>
              <a:t>açmış.</a:t>
            </a:r>
          </a:p>
        </p:txBody>
      </p:sp>
      <p:sp>
        <p:nvSpPr>
          <p:cNvPr id="7" name="2 İçerik Yer Tutucusu">
            <a:extLst>
              <a:ext uri="{FF2B5EF4-FFF2-40B4-BE49-F238E27FC236}">
                <a16:creationId xmlns:a16="http://schemas.microsoft.com/office/drawing/2014/main" id="{B2BFAF48-5FBB-42AE-B2DE-B887CD170D11}"/>
              </a:ext>
            </a:extLst>
          </p:cNvPr>
          <p:cNvSpPr txBox="1">
            <a:spLocks/>
          </p:cNvSpPr>
          <p:nvPr/>
        </p:nvSpPr>
        <p:spPr bwMode="auto">
          <a:xfrm>
            <a:off x="3033713" y="3429000"/>
            <a:ext cx="22860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600" dirty="0">
                <a:solidFill>
                  <a:srgbClr val="FF0000"/>
                </a:solidFill>
                <a:latin typeface="+mn-lt"/>
                <a:cs typeface="+mn-cs"/>
              </a:rPr>
              <a:t>	</a:t>
            </a:r>
            <a:r>
              <a:rPr lang="tr-TR" sz="2600" b="1" dirty="0">
                <a:solidFill>
                  <a:srgbClr val="FF0000"/>
                </a:solidFill>
                <a:latin typeface="+mn-lt"/>
                <a:cs typeface="+mn-cs"/>
              </a:rPr>
              <a:t>çok</a:t>
            </a:r>
          </a:p>
        </p:txBody>
      </p:sp>
      <p:sp>
        <p:nvSpPr>
          <p:cNvPr id="8" name="2 İçerik Yer Tutucusu">
            <a:extLst>
              <a:ext uri="{FF2B5EF4-FFF2-40B4-BE49-F238E27FC236}">
                <a16:creationId xmlns:a16="http://schemas.microsoft.com/office/drawing/2014/main" id="{C5104D06-498A-4A76-BBBC-E33E3619473B}"/>
              </a:ext>
            </a:extLst>
          </p:cNvPr>
          <p:cNvSpPr txBox="1">
            <a:spLocks/>
          </p:cNvSpPr>
          <p:nvPr/>
        </p:nvSpPr>
        <p:spPr bwMode="auto">
          <a:xfrm>
            <a:off x="357188" y="4000500"/>
            <a:ext cx="82296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</a:t>
            </a:r>
            <a:r>
              <a:rPr lang="tr-TR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Ne kadar açmış?</a:t>
            </a:r>
          </a:p>
        </p:txBody>
      </p:sp>
      <p:sp>
        <p:nvSpPr>
          <p:cNvPr id="13" name="2 İçerik Yer Tutucusu">
            <a:extLst>
              <a:ext uri="{FF2B5EF4-FFF2-40B4-BE49-F238E27FC236}">
                <a16:creationId xmlns:a16="http://schemas.microsoft.com/office/drawing/2014/main" id="{B2C611B6-C357-4D0D-9AD3-9BBFE84C08B9}"/>
              </a:ext>
            </a:extLst>
          </p:cNvPr>
          <p:cNvSpPr txBox="1">
            <a:spLocks/>
          </p:cNvSpPr>
          <p:nvPr/>
        </p:nvSpPr>
        <p:spPr bwMode="auto">
          <a:xfrm>
            <a:off x="357188" y="4643438"/>
            <a:ext cx="1714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</a:t>
            </a:r>
            <a:r>
              <a:rPr lang="tr-TR" sz="2600" b="1" dirty="0">
                <a:latin typeface="+mn-lt"/>
                <a:cs typeface="+mn-cs"/>
              </a:rPr>
              <a:t>Sınava</a:t>
            </a:r>
          </a:p>
        </p:txBody>
      </p:sp>
      <p:sp>
        <p:nvSpPr>
          <p:cNvPr id="14" name="2 İçerik Yer Tutucusu">
            <a:extLst>
              <a:ext uri="{FF2B5EF4-FFF2-40B4-BE49-F238E27FC236}">
                <a16:creationId xmlns:a16="http://schemas.microsoft.com/office/drawing/2014/main" id="{A7A4F95B-9EEB-4D36-8848-54F54E2A5CB1}"/>
              </a:ext>
            </a:extLst>
          </p:cNvPr>
          <p:cNvSpPr txBox="1">
            <a:spLocks/>
          </p:cNvSpPr>
          <p:nvPr/>
        </p:nvSpPr>
        <p:spPr bwMode="auto">
          <a:xfrm>
            <a:off x="357188" y="5357813"/>
            <a:ext cx="82296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</a:t>
            </a:r>
            <a:r>
              <a:rPr lang="tr-TR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Ne kadar çalışmış?</a:t>
            </a:r>
          </a:p>
        </p:txBody>
      </p:sp>
      <p:sp>
        <p:nvSpPr>
          <p:cNvPr id="15" name="2 İçerik Yer Tutucusu">
            <a:extLst>
              <a:ext uri="{FF2B5EF4-FFF2-40B4-BE49-F238E27FC236}">
                <a16:creationId xmlns:a16="http://schemas.microsoft.com/office/drawing/2014/main" id="{AF4F5EDC-694A-455F-A55B-ADF9BEBA3ED9}"/>
              </a:ext>
            </a:extLst>
          </p:cNvPr>
          <p:cNvSpPr txBox="1">
            <a:spLocks/>
          </p:cNvSpPr>
          <p:nvPr/>
        </p:nvSpPr>
        <p:spPr bwMode="auto">
          <a:xfrm>
            <a:off x="1500188" y="4654550"/>
            <a:ext cx="200025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</a:t>
            </a:r>
            <a:r>
              <a:rPr lang="tr-TR" sz="2600" b="1" dirty="0">
                <a:latin typeface="+mn-lt"/>
                <a:cs typeface="+mn-cs"/>
              </a:rPr>
              <a:t>çalışmış.</a:t>
            </a:r>
          </a:p>
        </p:txBody>
      </p:sp>
      <p:sp>
        <p:nvSpPr>
          <p:cNvPr id="16" name="2 İçerik Yer Tutucusu">
            <a:extLst>
              <a:ext uri="{FF2B5EF4-FFF2-40B4-BE49-F238E27FC236}">
                <a16:creationId xmlns:a16="http://schemas.microsoft.com/office/drawing/2014/main" id="{729CA954-8F51-4D96-8608-B706A5ABA55A}"/>
              </a:ext>
            </a:extLst>
          </p:cNvPr>
          <p:cNvSpPr txBox="1">
            <a:spLocks/>
          </p:cNvSpPr>
          <p:nvPr/>
        </p:nvSpPr>
        <p:spPr bwMode="auto">
          <a:xfrm>
            <a:off x="1500188" y="4643438"/>
            <a:ext cx="85725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</a:t>
            </a:r>
            <a:r>
              <a:rPr lang="tr-TR" sz="2600" b="1" dirty="0">
                <a:solidFill>
                  <a:srgbClr val="FF0000"/>
                </a:solidFill>
                <a:latin typeface="+mn-lt"/>
                <a:cs typeface="+mn-cs"/>
              </a:rPr>
              <a:t>az</a:t>
            </a:r>
          </a:p>
        </p:txBody>
      </p:sp>
      <p:sp>
        <p:nvSpPr>
          <p:cNvPr id="17" name="2 İçerik Yer Tutucusu">
            <a:extLst>
              <a:ext uri="{FF2B5EF4-FFF2-40B4-BE49-F238E27FC236}">
                <a16:creationId xmlns:a16="http://schemas.microsoft.com/office/drawing/2014/main" id="{76393233-41BC-4A99-83EB-97C7590D9C3E}"/>
              </a:ext>
            </a:extLst>
          </p:cNvPr>
          <p:cNvSpPr txBox="1">
            <a:spLocks/>
          </p:cNvSpPr>
          <p:nvPr/>
        </p:nvSpPr>
        <p:spPr bwMode="auto">
          <a:xfrm>
            <a:off x="357188" y="5857875"/>
            <a:ext cx="82296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</a:t>
            </a:r>
            <a:r>
              <a:rPr lang="tr-TR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Ne kadar az?</a:t>
            </a:r>
          </a:p>
        </p:txBody>
      </p:sp>
      <p:sp>
        <p:nvSpPr>
          <p:cNvPr id="18" name="2 İçerik Yer Tutucusu">
            <a:extLst>
              <a:ext uri="{FF2B5EF4-FFF2-40B4-BE49-F238E27FC236}">
                <a16:creationId xmlns:a16="http://schemas.microsoft.com/office/drawing/2014/main" id="{F7BDF03C-3B7C-4EBA-B76B-C1B409CF93E3}"/>
              </a:ext>
            </a:extLst>
          </p:cNvPr>
          <p:cNvSpPr txBox="1">
            <a:spLocks/>
          </p:cNvSpPr>
          <p:nvPr/>
        </p:nvSpPr>
        <p:spPr bwMode="auto">
          <a:xfrm>
            <a:off x="1462088" y="4643438"/>
            <a:ext cx="1143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600" dirty="0">
                <a:solidFill>
                  <a:srgbClr val="FF0000"/>
                </a:solidFill>
                <a:latin typeface="+mn-lt"/>
                <a:cs typeface="+mn-cs"/>
              </a:rPr>
              <a:t>	</a:t>
            </a:r>
            <a:r>
              <a:rPr lang="tr-TR" sz="2600" b="1" dirty="0">
                <a:solidFill>
                  <a:srgbClr val="FF0000"/>
                </a:solidFill>
                <a:latin typeface="+mn-lt"/>
                <a:cs typeface="+mn-cs"/>
              </a:rPr>
              <a:t>çok</a:t>
            </a:r>
          </a:p>
        </p:txBody>
      </p:sp>
      <p:sp>
        <p:nvSpPr>
          <p:cNvPr id="19" name="18 Metin kutusu">
            <a:extLst>
              <a:ext uri="{FF2B5EF4-FFF2-40B4-BE49-F238E27FC236}">
                <a16:creationId xmlns:a16="http://schemas.microsoft.com/office/drawing/2014/main" id="{11376D1C-7324-4696-B981-88D350034182}"/>
              </a:ext>
            </a:extLst>
          </p:cNvPr>
          <p:cNvSpPr txBox="1"/>
          <p:nvPr/>
        </p:nvSpPr>
        <p:spPr>
          <a:xfrm>
            <a:off x="5572125" y="3286125"/>
            <a:ext cx="3429000" cy="314007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sz="2200" b="1" dirty="0">
                <a:latin typeface="+mn-lt"/>
                <a:cs typeface="+mn-cs"/>
              </a:rPr>
              <a:t>“az, çok, epey, oldukça, fazla, daha, biraz, en, kadar, epeyce...” gibi sözcükler  fiile, fiilimsiye, sıfata veya zarfa sorulan “Ne kadar” sorusuna cevap veriyorsa  “Miktar Zarfı” olur.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59259E-6 L 0.0658 0.0002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0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11022E-16 L 0.05417 -0.00324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0" y="-20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0.07517 3.33333E-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00" y="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416 -0.00324 L 0.1243 -0.0048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0" y="-10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  <p:bldP spid="6" grpId="0"/>
      <p:bldP spid="6" grpId="1"/>
      <p:bldP spid="7" grpId="0"/>
      <p:bldP spid="8" grpId="0"/>
      <p:bldP spid="13" grpId="0"/>
      <p:bldP spid="14" grpId="0"/>
      <p:bldP spid="15" grpId="0"/>
      <p:bldP spid="15" grpId="1"/>
      <p:bldP spid="15" grpId="2"/>
      <p:bldP spid="16" grpId="0"/>
      <p:bldP spid="18" grpId="0"/>
      <p:bldP spid="1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Başlık">
            <a:extLst>
              <a:ext uri="{FF2B5EF4-FFF2-40B4-BE49-F238E27FC236}">
                <a16:creationId xmlns:a16="http://schemas.microsoft.com/office/drawing/2014/main" id="{B4C99D7E-E400-429C-A93A-6BD6BE946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95338"/>
          </a:xfrm>
        </p:spPr>
        <p:txBody>
          <a:bodyPr/>
          <a:lstStyle/>
          <a:p>
            <a:pPr algn="ctr" eaLnBrk="1" hangingPunct="1"/>
            <a:r>
              <a:rPr lang="tr-TR" altLang="tr-TR"/>
              <a:t>ÖRNEKLER</a:t>
            </a:r>
          </a:p>
        </p:txBody>
      </p:sp>
      <p:sp>
        <p:nvSpPr>
          <p:cNvPr id="20483" name="2 İçerik Yer Tutucusu">
            <a:extLst>
              <a:ext uri="{FF2B5EF4-FFF2-40B4-BE49-F238E27FC236}">
                <a16:creationId xmlns:a16="http://schemas.microsoft.com/office/drawing/2014/main" id="{7220737C-163B-4100-B5A6-23D3391CF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71625"/>
            <a:ext cx="8229600" cy="4752975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tr-TR" altLang="tr-TR"/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/>
          </a:p>
        </p:txBody>
      </p:sp>
      <p:sp>
        <p:nvSpPr>
          <p:cNvPr id="7" name="2 İçerik Yer Tutucusu">
            <a:extLst>
              <a:ext uri="{FF2B5EF4-FFF2-40B4-BE49-F238E27FC236}">
                <a16:creationId xmlns:a16="http://schemas.microsoft.com/office/drawing/2014/main" id="{C54D8C3F-8C63-4DE8-A708-CD513512F4D0}"/>
              </a:ext>
            </a:extLst>
          </p:cNvPr>
          <p:cNvSpPr txBox="1">
            <a:spLocks/>
          </p:cNvSpPr>
          <p:nvPr/>
        </p:nvSpPr>
        <p:spPr bwMode="auto">
          <a:xfrm>
            <a:off x="428625" y="1571625"/>
            <a:ext cx="22860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Bu konuya</a:t>
            </a:r>
          </a:p>
        </p:txBody>
      </p:sp>
      <p:sp>
        <p:nvSpPr>
          <p:cNvPr id="8" name="2 İçerik Yer Tutucusu">
            <a:extLst>
              <a:ext uri="{FF2B5EF4-FFF2-40B4-BE49-F238E27FC236}">
                <a16:creationId xmlns:a16="http://schemas.microsoft.com/office/drawing/2014/main" id="{5420A150-96E2-44EA-9F66-7E749BABA09D}"/>
              </a:ext>
            </a:extLst>
          </p:cNvPr>
          <p:cNvSpPr txBox="1">
            <a:spLocks/>
          </p:cNvSpPr>
          <p:nvPr/>
        </p:nvSpPr>
        <p:spPr bwMode="auto">
          <a:xfrm>
            <a:off x="2357438" y="1571625"/>
            <a:ext cx="1071562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daha</a:t>
            </a:r>
          </a:p>
        </p:txBody>
      </p:sp>
      <p:sp>
        <p:nvSpPr>
          <p:cNvPr id="9" name="2 İçerik Yer Tutucusu">
            <a:extLst>
              <a:ext uri="{FF2B5EF4-FFF2-40B4-BE49-F238E27FC236}">
                <a16:creationId xmlns:a16="http://schemas.microsoft.com/office/drawing/2014/main" id="{1867A02B-DA1E-494F-AF41-E2FF7B5BCBD2}"/>
              </a:ext>
            </a:extLst>
          </p:cNvPr>
          <p:cNvSpPr txBox="1">
            <a:spLocks/>
          </p:cNvSpPr>
          <p:nvPr/>
        </p:nvSpPr>
        <p:spPr bwMode="auto">
          <a:xfrm>
            <a:off x="3714750" y="1571625"/>
            <a:ext cx="25717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çalışmalısınız.</a:t>
            </a:r>
          </a:p>
        </p:txBody>
      </p:sp>
      <p:sp>
        <p:nvSpPr>
          <p:cNvPr id="10" name="2 İçerik Yer Tutucusu">
            <a:extLst>
              <a:ext uri="{FF2B5EF4-FFF2-40B4-BE49-F238E27FC236}">
                <a16:creationId xmlns:a16="http://schemas.microsoft.com/office/drawing/2014/main" id="{1E5E2427-8B0D-471D-B39D-CC00F5222E9C}"/>
              </a:ext>
            </a:extLst>
          </p:cNvPr>
          <p:cNvSpPr txBox="1">
            <a:spLocks/>
          </p:cNvSpPr>
          <p:nvPr/>
        </p:nvSpPr>
        <p:spPr bwMode="auto">
          <a:xfrm>
            <a:off x="428625" y="2000250"/>
            <a:ext cx="16430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Mustafa</a:t>
            </a:r>
          </a:p>
        </p:txBody>
      </p:sp>
      <p:sp>
        <p:nvSpPr>
          <p:cNvPr id="11" name="2 İçerik Yer Tutucusu">
            <a:extLst>
              <a:ext uri="{FF2B5EF4-FFF2-40B4-BE49-F238E27FC236}">
                <a16:creationId xmlns:a16="http://schemas.microsoft.com/office/drawing/2014/main" id="{5F5AF9F7-B0DC-4FDD-8299-59090792DD59}"/>
              </a:ext>
            </a:extLst>
          </p:cNvPr>
          <p:cNvSpPr txBox="1">
            <a:spLocks/>
          </p:cNvSpPr>
          <p:nvPr/>
        </p:nvSpPr>
        <p:spPr bwMode="auto">
          <a:xfrm>
            <a:off x="2000250" y="2000250"/>
            <a:ext cx="78581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pek</a:t>
            </a:r>
          </a:p>
        </p:txBody>
      </p:sp>
      <p:sp>
        <p:nvSpPr>
          <p:cNvPr id="12" name="2 İçerik Yer Tutucusu">
            <a:extLst>
              <a:ext uri="{FF2B5EF4-FFF2-40B4-BE49-F238E27FC236}">
                <a16:creationId xmlns:a16="http://schemas.microsoft.com/office/drawing/2014/main" id="{97BC4C3C-9692-47F4-B9FC-8E0C07B69452}"/>
              </a:ext>
            </a:extLst>
          </p:cNvPr>
          <p:cNvSpPr txBox="1">
            <a:spLocks/>
          </p:cNvSpPr>
          <p:nvPr/>
        </p:nvSpPr>
        <p:spPr bwMode="auto">
          <a:xfrm>
            <a:off x="2643188" y="2000250"/>
            <a:ext cx="25717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akıllı çocuktur.</a:t>
            </a:r>
          </a:p>
        </p:txBody>
      </p:sp>
      <p:sp>
        <p:nvSpPr>
          <p:cNvPr id="13" name="2 İçerik Yer Tutucusu">
            <a:extLst>
              <a:ext uri="{FF2B5EF4-FFF2-40B4-BE49-F238E27FC236}">
                <a16:creationId xmlns:a16="http://schemas.microsoft.com/office/drawing/2014/main" id="{D72C5F15-0875-4AEF-99AD-0A04B26775A2}"/>
              </a:ext>
            </a:extLst>
          </p:cNvPr>
          <p:cNvSpPr txBox="1">
            <a:spLocks/>
          </p:cNvSpPr>
          <p:nvPr/>
        </p:nvSpPr>
        <p:spPr bwMode="auto">
          <a:xfrm>
            <a:off x="1143000" y="2428875"/>
            <a:ext cx="135731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dinle,</a:t>
            </a:r>
          </a:p>
        </p:txBody>
      </p:sp>
      <p:sp>
        <p:nvSpPr>
          <p:cNvPr id="14" name="2 İçerik Yer Tutucusu">
            <a:extLst>
              <a:ext uri="{FF2B5EF4-FFF2-40B4-BE49-F238E27FC236}">
                <a16:creationId xmlns:a16="http://schemas.microsoft.com/office/drawing/2014/main" id="{A0E8397B-F61B-4EDD-BF13-3C2F329836F9}"/>
              </a:ext>
            </a:extLst>
          </p:cNvPr>
          <p:cNvSpPr txBox="1">
            <a:spLocks/>
          </p:cNvSpPr>
          <p:nvPr/>
        </p:nvSpPr>
        <p:spPr bwMode="auto">
          <a:xfrm>
            <a:off x="428625" y="2428875"/>
            <a:ext cx="10715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Çok </a:t>
            </a:r>
          </a:p>
        </p:txBody>
      </p:sp>
      <p:sp>
        <p:nvSpPr>
          <p:cNvPr id="15" name="2 İçerik Yer Tutucusu">
            <a:extLst>
              <a:ext uri="{FF2B5EF4-FFF2-40B4-BE49-F238E27FC236}">
                <a16:creationId xmlns:a16="http://schemas.microsoft.com/office/drawing/2014/main" id="{F5008C9E-4FDB-4AE1-BC2A-2AA3B8DFDD15}"/>
              </a:ext>
            </a:extLst>
          </p:cNvPr>
          <p:cNvSpPr txBox="1">
            <a:spLocks/>
          </p:cNvSpPr>
          <p:nvPr/>
        </p:nvSpPr>
        <p:spPr bwMode="auto">
          <a:xfrm>
            <a:off x="2857500" y="2428875"/>
            <a:ext cx="121443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konuş.</a:t>
            </a:r>
          </a:p>
        </p:txBody>
      </p:sp>
      <p:sp>
        <p:nvSpPr>
          <p:cNvPr id="16" name="2 İçerik Yer Tutucusu">
            <a:extLst>
              <a:ext uri="{FF2B5EF4-FFF2-40B4-BE49-F238E27FC236}">
                <a16:creationId xmlns:a16="http://schemas.microsoft.com/office/drawing/2014/main" id="{0F49243B-BC89-4EB0-8C25-4BF57147D95E}"/>
              </a:ext>
            </a:extLst>
          </p:cNvPr>
          <p:cNvSpPr txBox="1">
            <a:spLocks/>
          </p:cNvSpPr>
          <p:nvPr/>
        </p:nvSpPr>
        <p:spPr bwMode="auto">
          <a:xfrm>
            <a:off x="428625" y="2857500"/>
            <a:ext cx="22145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Bu akşam</a:t>
            </a:r>
          </a:p>
        </p:txBody>
      </p:sp>
      <p:sp>
        <p:nvSpPr>
          <p:cNvPr id="17" name="2 İçerik Yer Tutucusu">
            <a:extLst>
              <a:ext uri="{FF2B5EF4-FFF2-40B4-BE49-F238E27FC236}">
                <a16:creationId xmlns:a16="http://schemas.microsoft.com/office/drawing/2014/main" id="{ABA4FC44-D85C-4181-BE1F-AE22B0719166}"/>
              </a:ext>
            </a:extLst>
          </p:cNvPr>
          <p:cNvSpPr txBox="1">
            <a:spLocks/>
          </p:cNvSpPr>
          <p:nvPr/>
        </p:nvSpPr>
        <p:spPr bwMode="auto">
          <a:xfrm>
            <a:off x="2357438" y="2857500"/>
            <a:ext cx="928687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biraz</a:t>
            </a:r>
          </a:p>
        </p:txBody>
      </p:sp>
      <p:sp>
        <p:nvSpPr>
          <p:cNvPr id="18" name="2 İçerik Yer Tutucusu">
            <a:extLst>
              <a:ext uri="{FF2B5EF4-FFF2-40B4-BE49-F238E27FC236}">
                <a16:creationId xmlns:a16="http://schemas.microsoft.com/office/drawing/2014/main" id="{6BB6E387-7E9E-4549-AD3C-166BF91FA500}"/>
              </a:ext>
            </a:extLst>
          </p:cNvPr>
          <p:cNvSpPr txBox="1">
            <a:spLocks/>
          </p:cNvSpPr>
          <p:nvPr/>
        </p:nvSpPr>
        <p:spPr bwMode="auto">
          <a:xfrm>
            <a:off x="4143375" y="2857500"/>
            <a:ext cx="22860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yedik.</a:t>
            </a:r>
          </a:p>
        </p:txBody>
      </p:sp>
      <p:sp>
        <p:nvSpPr>
          <p:cNvPr id="19" name="2 İçerik Yer Tutucusu">
            <a:extLst>
              <a:ext uri="{FF2B5EF4-FFF2-40B4-BE49-F238E27FC236}">
                <a16:creationId xmlns:a16="http://schemas.microsoft.com/office/drawing/2014/main" id="{ECC8C49B-2311-43DD-B6CD-82DD3024C7ED}"/>
              </a:ext>
            </a:extLst>
          </p:cNvPr>
          <p:cNvSpPr txBox="1">
            <a:spLocks/>
          </p:cNvSpPr>
          <p:nvPr/>
        </p:nvSpPr>
        <p:spPr bwMode="auto">
          <a:xfrm>
            <a:off x="428625" y="3286125"/>
            <a:ext cx="214312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Ayakkabısı</a:t>
            </a:r>
          </a:p>
        </p:txBody>
      </p:sp>
      <p:sp>
        <p:nvSpPr>
          <p:cNvPr id="20" name="2 İçerik Yer Tutucusu">
            <a:extLst>
              <a:ext uri="{FF2B5EF4-FFF2-40B4-BE49-F238E27FC236}">
                <a16:creationId xmlns:a16="http://schemas.microsoft.com/office/drawing/2014/main" id="{A0B3E6D3-0C17-42F0-9F5A-A2AA0296F5F9}"/>
              </a:ext>
            </a:extLst>
          </p:cNvPr>
          <p:cNvSpPr txBox="1">
            <a:spLocks/>
          </p:cNvSpPr>
          <p:nvPr/>
        </p:nvSpPr>
        <p:spPr bwMode="auto">
          <a:xfrm>
            <a:off x="2357438" y="3286125"/>
            <a:ext cx="1500187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biraz</a:t>
            </a:r>
          </a:p>
        </p:txBody>
      </p:sp>
      <p:sp>
        <p:nvSpPr>
          <p:cNvPr id="21" name="2 İçerik Yer Tutucusu">
            <a:extLst>
              <a:ext uri="{FF2B5EF4-FFF2-40B4-BE49-F238E27FC236}">
                <a16:creationId xmlns:a16="http://schemas.microsoft.com/office/drawing/2014/main" id="{037CB010-2A0C-4AC9-9A92-16E8394BF558}"/>
              </a:ext>
            </a:extLst>
          </p:cNvPr>
          <p:cNvSpPr txBox="1">
            <a:spLocks/>
          </p:cNvSpPr>
          <p:nvPr/>
        </p:nvSpPr>
        <p:spPr bwMode="auto">
          <a:xfrm>
            <a:off x="3214688" y="3286125"/>
            <a:ext cx="25717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dar geliyormuş.</a:t>
            </a:r>
          </a:p>
        </p:txBody>
      </p:sp>
      <p:sp>
        <p:nvSpPr>
          <p:cNvPr id="23" name="2 İçerik Yer Tutucusu">
            <a:extLst>
              <a:ext uri="{FF2B5EF4-FFF2-40B4-BE49-F238E27FC236}">
                <a16:creationId xmlns:a16="http://schemas.microsoft.com/office/drawing/2014/main" id="{54AACB0E-C32E-4072-AE5E-6AC5F43E8D8D}"/>
              </a:ext>
            </a:extLst>
          </p:cNvPr>
          <p:cNvSpPr txBox="1">
            <a:spLocks/>
          </p:cNvSpPr>
          <p:nvPr/>
        </p:nvSpPr>
        <p:spPr bwMode="auto">
          <a:xfrm>
            <a:off x="714375" y="3714750"/>
            <a:ext cx="207168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Bugünlerde</a:t>
            </a:r>
          </a:p>
        </p:txBody>
      </p:sp>
      <p:sp>
        <p:nvSpPr>
          <p:cNvPr id="24" name="2 İçerik Yer Tutucusu">
            <a:extLst>
              <a:ext uri="{FF2B5EF4-FFF2-40B4-BE49-F238E27FC236}">
                <a16:creationId xmlns:a16="http://schemas.microsoft.com/office/drawing/2014/main" id="{3335B111-6E42-47A8-B572-F7660DFF43E2}"/>
              </a:ext>
            </a:extLst>
          </p:cNvPr>
          <p:cNvSpPr txBox="1">
            <a:spLocks/>
          </p:cNvSpPr>
          <p:nvPr/>
        </p:nvSpPr>
        <p:spPr bwMode="auto">
          <a:xfrm>
            <a:off x="3714750" y="3714750"/>
            <a:ext cx="25717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uyuyor.</a:t>
            </a:r>
          </a:p>
        </p:txBody>
      </p:sp>
      <p:sp>
        <p:nvSpPr>
          <p:cNvPr id="25" name="2 İçerik Yer Tutucusu">
            <a:extLst>
              <a:ext uri="{FF2B5EF4-FFF2-40B4-BE49-F238E27FC236}">
                <a16:creationId xmlns:a16="http://schemas.microsoft.com/office/drawing/2014/main" id="{A163BC23-1C83-4A7C-9BD0-5F83C4A6AB5C}"/>
              </a:ext>
            </a:extLst>
          </p:cNvPr>
          <p:cNvSpPr txBox="1">
            <a:spLocks/>
          </p:cNvSpPr>
          <p:nvPr/>
        </p:nvSpPr>
        <p:spPr bwMode="auto">
          <a:xfrm>
            <a:off x="1214438" y="4214813"/>
            <a:ext cx="1928812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yiyor,</a:t>
            </a:r>
          </a:p>
        </p:txBody>
      </p:sp>
      <p:sp>
        <p:nvSpPr>
          <p:cNvPr id="26" name="2 İçerik Yer Tutucusu">
            <a:extLst>
              <a:ext uri="{FF2B5EF4-FFF2-40B4-BE49-F238E27FC236}">
                <a16:creationId xmlns:a16="http://schemas.microsoft.com/office/drawing/2014/main" id="{E665CCA4-BAEB-4C92-A3EE-5DF039DFABA0}"/>
              </a:ext>
            </a:extLst>
          </p:cNvPr>
          <p:cNvSpPr txBox="1">
            <a:spLocks/>
          </p:cNvSpPr>
          <p:nvPr/>
        </p:nvSpPr>
        <p:spPr bwMode="auto">
          <a:xfrm>
            <a:off x="1857375" y="4214813"/>
            <a:ext cx="1071563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çok</a:t>
            </a:r>
          </a:p>
        </p:txBody>
      </p:sp>
      <p:sp>
        <p:nvSpPr>
          <p:cNvPr id="27" name="2 İçerik Yer Tutucusu">
            <a:extLst>
              <a:ext uri="{FF2B5EF4-FFF2-40B4-BE49-F238E27FC236}">
                <a16:creationId xmlns:a16="http://schemas.microsoft.com/office/drawing/2014/main" id="{E6C4E62F-658B-4F91-B101-8B5482C0D051}"/>
              </a:ext>
            </a:extLst>
          </p:cNvPr>
          <p:cNvSpPr txBox="1">
            <a:spLocks/>
          </p:cNvSpPr>
          <p:nvPr/>
        </p:nvSpPr>
        <p:spPr bwMode="auto">
          <a:xfrm>
            <a:off x="2714625" y="4214813"/>
            <a:ext cx="3357563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çalışıyor.</a:t>
            </a:r>
          </a:p>
        </p:txBody>
      </p:sp>
      <p:sp>
        <p:nvSpPr>
          <p:cNvPr id="31" name="2 İçerik Yer Tutucusu">
            <a:extLst>
              <a:ext uri="{FF2B5EF4-FFF2-40B4-BE49-F238E27FC236}">
                <a16:creationId xmlns:a16="http://schemas.microsoft.com/office/drawing/2014/main" id="{49131186-CFFC-4736-BA9C-55D94C4C2143}"/>
              </a:ext>
            </a:extLst>
          </p:cNvPr>
          <p:cNvSpPr txBox="1">
            <a:spLocks/>
          </p:cNvSpPr>
          <p:nvPr/>
        </p:nvSpPr>
        <p:spPr bwMode="auto">
          <a:xfrm>
            <a:off x="428625" y="4714875"/>
            <a:ext cx="31432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Kimse bu şarkıyı</a:t>
            </a:r>
          </a:p>
        </p:txBody>
      </p:sp>
      <p:sp>
        <p:nvSpPr>
          <p:cNvPr id="32" name="2 İçerik Yer Tutucusu">
            <a:extLst>
              <a:ext uri="{FF2B5EF4-FFF2-40B4-BE49-F238E27FC236}">
                <a16:creationId xmlns:a16="http://schemas.microsoft.com/office/drawing/2014/main" id="{F2EE0927-AFC1-4ECD-B3DD-E41957ABFB9B}"/>
              </a:ext>
            </a:extLst>
          </p:cNvPr>
          <p:cNvSpPr txBox="1">
            <a:spLocks/>
          </p:cNvSpPr>
          <p:nvPr/>
        </p:nvSpPr>
        <p:spPr bwMode="auto">
          <a:xfrm>
            <a:off x="3214688" y="4714875"/>
            <a:ext cx="14287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bu denli</a:t>
            </a:r>
          </a:p>
        </p:txBody>
      </p:sp>
      <p:sp>
        <p:nvSpPr>
          <p:cNvPr id="33" name="2 İçerik Yer Tutucusu">
            <a:extLst>
              <a:ext uri="{FF2B5EF4-FFF2-40B4-BE49-F238E27FC236}">
                <a16:creationId xmlns:a16="http://schemas.microsoft.com/office/drawing/2014/main" id="{4566312F-B4EF-46D9-B173-5DEB125B6FEF}"/>
              </a:ext>
            </a:extLst>
          </p:cNvPr>
          <p:cNvSpPr txBox="1">
            <a:spLocks/>
          </p:cNvSpPr>
          <p:nvPr/>
        </p:nvSpPr>
        <p:spPr bwMode="auto">
          <a:xfrm>
            <a:off x="5572125" y="4714875"/>
            <a:ext cx="192881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okuyamaz.</a:t>
            </a:r>
          </a:p>
        </p:txBody>
      </p:sp>
      <p:sp>
        <p:nvSpPr>
          <p:cNvPr id="34" name="2 İçerik Yer Tutucusu">
            <a:extLst>
              <a:ext uri="{FF2B5EF4-FFF2-40B4-BE49-F238E27FC236}">
                <a16:creationId xmlns:a16="http://schemas.microsoft.com/office/drawing/2014/main" id="{A07C4E09-1671-4A4D-817B-3ECD2A4E0871}"/>
              </a:ext>
            </a:extLst>
          </p:cNvPr>
          <p:cNvSpPr txBox="1">
            <a:spLocks/>
          </p:cNvSpPr>
          <p:nvPr/>
        </p:nvSpPr>
        <p:spPr bwMode="auto">
          <a:xfrm>
            <a:off x="714375" y="5143500"/>
            <a:ext cx="121443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Üç saat</a:t>
            </a:r>
          </a:p>
        </p:txBody>
      </p:sp>
      <p:sp>
        <p:nvSpPr>
          <p:cNvPr id="35" name="2 İçerik Yer Tutucusu">
            <a:extLst>
              <a:ext uri="{FF2B5EF4-FFF2-40B4-BE49-F238E27FC236}">
                <a16:creationId xmlns:a16="http://schemas.microsoft.com/office/drawing/2014/main" id="{BBEBCB62-D287-4E9B-ADB1-FCF886A405D6}"/>
              </a:ext>
            </a:extLst>
          </p:cNvPr>
          <p:cNvSpPr txBox="1">
            <a:spLocks/>
          </p:cNvSpPr>
          <p:nvPr/>
        </p:nvSpPr>
        <p:spPr bwMode="auto">
          <a:xfrm>
            <a:off x="1571625" y="5143500"/>
            <a:ext cx="16430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kadar</a:t>
            </a:r>
          </a:p>
        </p:txBody>
      </p:sp>
      <p:sp>
        <p:nvSpPr>
          <p:cNvPr id="36" name="2 İçerik Yer Tutucusu">
            <a:extLst>
              <a:ext uri="{FF2B5EF4-FFF2-40B4-BE49-F238E27FC236}">
                <a16:creationId xmlns:a16="http://schemas.microsoft.com/office/drawing/2014/main" id="{8402754A-7188-498F-9A11-A370423E3CBE}"/>
              </a:ext>
            </a:extLst>
          </p:cNvPr>
          <p:cNvSpPr txBox="1">
            <a:spLocks/>
          </p:cNvSpPr>
          <p:nvPr/>
        </p:nvSpPr>
        <p:spPr bwMode="auto">
          <a:xfrm>
            <a:off x="2786063" y="5143500"/>
            <a:ext cx="257175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uyudu.</a:t>
            </a:r>
          </a:p>
        </p:txBody>
      </p:sp>
      <p:sp>
        <p:nvSpPr>
          <p:cNvPr id="37" name="2 İçerik Yer Tutucusu">
            <a:extLst>
              <a:ext uri="{FF2B5EF4-FFF2-40B4-BE49-F238E27FC236}">
                <a16:creationId xmlns:a16="http://schemas.microsoft.com/office/drawing/2014/main" id="{51B41EAC-071F-4E9F-8AF7-EA2E13E411C1}"/>
              </a:ext>
            </a:extLst>
          </p:cNvPr>
          <p:cNvSpPr txBox="1">
            <a:spLocks/>
          </p:cNvSpPr>
          <p:nvPr/>
        </p:nvSpPr>
        <p:spPr bwMode="auto">
          <a:xfrm>
            <a:off x="3214688" y="3714750"/>
            <a:ext cx="5715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az</a:t>
            </a:r>
          </a:p>
        </p:txBody>
      </p:sp>
      <p:sp>
        <p:nvSpPr>
          <p:cNvPr id="38" name="2 İçerik Yer Tutucusu">
            <a:extLst>
              <a:ext uri="{FF2B5EF4-FFF2-40B4-BE49-F238E27FC236}">
                <a16:creationId xmlns:a16="http://schemas.microsoft.com/office/drawing/2014/main" id="{FD1EC927-1258-4999-A7AD-01B9CBBE72F3}"/>
              </a:ext>
            </a:extLst>
          </p:cNvPr>
          <p:cNvSpPr txBox="1">
            <a:spLocks/>
          </p:cNvSpPr>
          <p:nvPr/>
        </p:nvSpPr>
        <p:spPr bwMode="auto">
          <a:xfrm>
            <a:off x="428625" y="4214813"/>
            <a:ext cx="100012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Az</a:t>
            </a:r>
          </a:p>
        </p:txBody>
      </p:sp>
      <p:sp>
        <p:nvSpPr>
          <p:cNvPr id="39" name="2 İçerik Yer Tutucusu">
            <a:extLst>
              <a:ext uri="{FF2B5EF4-FFF2-40B4-BE49-F238E27FC236}">
                <a16:creationId xmlns:a16="http://schemas.microsoft.com/office/drawing/2014/main" id="{7E450F78-6C0C-4DCD-AC82-3A510B60B77D}"/>
              </a:ext>
            </a:extLst>
          </p:cNvPr>
          <p:cNvSpPr txBox="1">
            <a:spLocks/>
          </p:cNvSpPr>
          <p:nvPr/>
        </p:nvSpPr>
        <p:spPr bwMode="auto">
          <a:xfrm>
            <a:off x="1928813" y="5643563"/>
            <a:ext cx="328612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köpekten korkuyor.</a:t>
            </a:r>
          </a:p>
        </p:txBody>
      </p:sp>
      <p:sp>
        <p:nvSpPr>
          <p:cNvPr id="40" name="2 İçerik Yer Tutucusu">
            <a:extLst>
              <a:ext uri="{FF2B5EF4-FFF2-40B4-BE49-F238E27FC236}">
                <a16:creationId xmlns:a16="http://schemas.microsoft.com/office/drawing/2014/main" id="{D90D5396-089E-4F75-86EB-36B2E00A9052}"/>
              </a:ext>
            </a:extLst>
          </p:cNvPr>
          <p:cNvSpPr txBox="1">
            <a:spLocks/>
          </p:cNvSpPr>
          <p:nvPr/>
        </p:nvSpPr>
        <p:spPr bwMode="auto">
          <a:xfrm>
            <a:off x="714375" y="5643563"/>
            <a:ext cx="642938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En</a:t>
            </a:r>
          </a:p>
        </p:txBody>
      </p:sp>
      <p:sp>
        <p:nvSpPr>
          <p:cNvPr id="42" name="2 İçerik Yer Tutucusu">
            <a:extLst>
              <a:ext uri="{FF2B5EF4-FFF2-40B4-BE49-F238E27FC236}">
                <a16:creationId xmlns:a16="http://schemas.microsoft.com/office/drawing/2014/main" id="{ED2E69E6-87A2-4DDA-8F7A-CBD03C700E42}"/>
              </a:ext>
            </a:extLst>
          </p:cNvPr>
          <p:cNvSpPr txBox="1">
            <a:spLocks/>
          </p:cNvSpPr>
          <p:nvPr/>
        </p:nvSpPr>
        <p:spPr bwMode="auto">
          <a:xfrm>
            <a:off x="1285875" y="5643563"/>
            <a:ext cx="128587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çok </a:t>
            </a:r>
          </a:p>
        </p:txBody>
      </p:sp>
      <p:sp>
        <p:nvSpPr>
          <p:cNvPr id="43" name="2 İçerik Yer Tutucusu">
            <a:extLst>
              <a:ext uri="{FF2B5EF4-FFF2-40B4-BE49-F238E27FC236}">
                <a16:creationId xmlns:a16="http://schemas.microsoft.com/office/drawing/2014/main" id="{6E697090-6251-43A9-A2EA-53910A2DAEFD}"/>
              </a:ext>
            </a:extLst>
          </p:cNvPr>
          <p:cNvSpPr txBox="1">
            <a:spLocks/>
          </p:cNvSpPr>
          <p:nvPr/>
        </p:nvSpPr>
        <p:spPr bwMode="auto">
          <a:xfrm>
            <a:off x="3143250" y="1571625"/>
            <a:ext cx="10715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çok</a:t>
            </a:r>
          </a:p>
        </p:txBody>
      </p:sp>
      <p:sp>
        <p:nvSpPr>
          <p:cNvPr id="44" name="2 İçerik Yer Tutucusu">
            <a:extLst>
              <a:ext uri="{FF2B5EF4-FFF2-40B4-BE49-F238E27FC236}">
                <a16:creationId xmlns:a16="http://schemas.microsoft.com/office/drawing/2014/main" id="{A957F469-4E96-47FD-98F1-864384FA45A5}"/>
              </a:ext>
            </a:extLst>
          </p:cNvPr>
          <p:cNvSpPr txBox="1">
            <a:spLocks/>
          </p:cNvSpPr>
          <p:nvPr/>
        </p:nvSpPr>
        <p:spPr bwMode="auto">
          <a:xfrm>
            <a:off x="2357438" y="2428875"/>
            <a:ext cx="642937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az </a:t>
            </a:r>
          </a:p>
        </p:txBody>
      </p:sp>
      <p:sp>
        <p:nvSpPr>
          <p:cNvPr id="45" name="2 İçerik Yer Tutucusu">
            <a:extLst>
              <a:ext uri="{FF2B5EF4-FFF2-40B4-BE49-F238E27FC236}">
                <a16:creationId xmlns:a16="http://schemas.microsoft.com/office/drawing/2014/main" id="{A47FBDA7-E2EB-440E-BED0-C6D649D272C7}"/>
              </a:ext>
            </a:extLst>
          </p:cNvPr>
          <p:cNvSpPr txBox="1">
            <a:spLocks/>
          </p:cNvSpPr>
          <p:nvPr/>
        </p:nvSpPr>
        <p:spPr bwMode="auto">
          <a:xfrm>
            <a:off x="3286125" y="2857500"/>
            <a:ext cx="92868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fazla</a:t>
            </a:r>
          </a:p>
        </p:txBody>
      </p:sp>
      <p:sp>
        <p:nvSpPr>
          <p:cNvPr id="46" name="2 İçerik Yer Tutucusu">
            <a:extLst>
              <a:ext uri="{FF2B5EF4-FFF2-40B4-BE49-F238E27FC236}">
                <a16:creationId xmlns:a16="http://schemas.microsoft.com/office/drawing/2014/main" id="{0670F4A3-F1A8-414C-91B1-F119A329F250}"/>
              </a:ext>
            </a:extLst>
          </p:cNvPr>
          <p:cNvSpPr txBox="1">
            <a:spLocks/>
          </p:cNvSpPr>
          <p:nvPr/>
        </p:nvSpPr>
        <p:spPr bwMode="auto">
          <a:xfrm>
            <a:off x="2571750" y="3714750"/>
            <a:ext cx="78581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çok</a:t>
            </a:r>
          </a:p>
        </p:txBody>
      </p:sp>
      <p:sp>
        <p:nvSpPr>
          <p:cNvPr id="47" name="2 İçerik Yer Tutucusu">
            <a:extLst>
              <a:ext uri="{FF2B5EF4-FFF2-40B4-BE49-F238E27FC236}">
                <a16:creationId xmlns:a16="http://schemas.microsoft.com/office/drawing/2014/main" id="{427EA6F6-43FB-4B3B-BB27-64675EDEC13C}"/>
              </a:ext>
            </a:extLst>
          </p:cNvPr>
          <p:cNvSpPr txBox="1">
            <a:spLocks/>
          </p:cNvSpPr>
          <p:nvPr/>
        </p:nvSpPr>
        <p:spPr bwMode="auto">
          <a:xfrm>
            <a:off x="4572000" y="4714875"/>
            <a:ext cx="1071563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güzel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5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8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9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8" grpId="1"/>
      <p:bldP spid="9" grpId="0"/>
      <p:bldP spid="10" grpId="0"/>
      <p:bldP spid="11" grpId="0"/>
      <p:bldP spid="11" grpId="1"/>
      <p:bldP spid="12" grpId="0"/>
      <p:bldP spid="13" grpId="0"/>
      <p:bldP spid="14" grpId="0"/>
      <p:bldP spid="14" grpId="1"/>
      <p:bldP spid="15" grpId="0"/>
      <p:bldP spid="16" grpId="0"/>
      <p:bldP spid="17" grpId="0"/>
      <p:bldP spid="17" grpId="1"/>
      <p:bldP spid="18" grpId="0"/>
      <p:bldP spid="19" grpId="0"/>
      <p:bldP spid="20" grpId="0"/>
      <p:bldP spid="20" grpId="1"/>
      <p:bldP spid="21" grpId="0"/>
      <p:bldP spid="23" grpId="0"/>
      <p:bldP spid="24" grpId="0"/>
      <p:bldP spid="25" grpId="0"/>
      <p:bldP spid="26" grpId="0"/>
      <p:bldP spid="26" grpId="1"/>
      <p:bldP spid="27" grpId="0"/>
      <p:bldP spid="31" grpId="0"/>
      <p:bldP spid="32" grpId="0"/>
      <p:bldP spid="32" grpId="1"/>
      <p:bldP spid="33" grpId="0"/>
      <p:bldP spid="34" grpId="0"/>
      <p:bldP spid="35" grpId="0"/>
      <p:bldP spid="35" grpId="1"/>
      <p:bldP spid="36" grpId="0"/>
      <p:bldP spid="37" grpId="0"/>
      <p:bldP spid="38" grpId="0"/>
      <p:bldP spid="38" grpId="1"/>
      <p:bldP spid="39" grpId="0"/>
      <p:bldP spid="40" grpId="0"/>
      <p:bldP spid="40" grpId="1"/>
      <p:bldP spid="42" grpId="0"/>
      <p:bldP spid="43" grpId="0"/>
      <p:bldP spid="43" grpId="1"/>
      <p:bldP spid="44" grpId="0"/>
      <p:bldP spid="44" grpId="1"/>
      <p:bldP spid="45" grpId="0"/>
      <p:bldP spid="45" grpId="1"/>
      <p:bldP spid="46" grpId="0"/>
      <p:bldP spid="47" grpId="0"/>
      <p:bldP spid="47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Başlık">
            <a:extLst>
              <a:ext uri="{FF2B5EF4-FFF2-40B4-BE49-F238E27FC236}">
                <a16:creationId xmlns:a16="http://schemas.microsoft.com/office/drawing/2014/main" id="{A5F1E540-8E27-48E0-983A-08D048F04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/>
              <a:t>SORU ZARFLARI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9B403CE2-3DF5-4912-A35F-80948DC94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1851025"/>
          </a:xfrm>
        </p:spPr>
        <p:txBody>
          <a:bodyPr/>
          <a:lstStyle/>
          <a:p>
            <a:pPr eaLnBrk="1" hangingPunct="1"/>
            <a:r>
              <a:rPr lang="tr-TR" altLang="tr-TR" sz="2400" b="1"/>
              <a:t>Fiillerin veya fiilimsilerin anlamlarını soru yoluyla belirten zarflardır.</a:t>
            </a:r>
          </a:p>
          <a:p>
            <a:pPr eaLnBrk="1" hangingPunct="1"/>
            <a:r>
              <a:rPr lang="tr-TR" altLang="tr-TR" sz="2400" b="1"/>
              <a:t>Başlıca soru zarfları şunlardır: “nasıl, ne, ne biçim, nice, ne kadar, ne zaman, ne denli...”</a:t>
            </a:r>
          </a:p>
        </p:txBody>
      </p:sp>
      <p:sp>
        <p:nvSpPr>
          <p:cNvPr id="4" name="2 İçerik Yer Tutucusu">
            <a:extLst>
              <a:ext uri="{FF2B5EF4-FFF2-40B4-BE49-F238E27FC236}">
                <a16:creationId xmlns:a16="http://schemas.microsoft.com/office/drawing/2014/main" id="{8CBCE750-BB6E-4644-83F0-00ED6BAA6940}"/>
              </a:ext>
            </a:extLst>
          </p:cNvPr>
          <p:cNvSpPr txBox="1">
            <a:spLocks/>
          </p:cNvSpPr>
          <p:nvPr/>
        </p:nvSpPr>
        <p:spPr bwMode="auto">
          <a:xfrm>
            <a:off x="428625" y="3714750"/>
            <a:ext cx="7943850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/>
            </a:pPr>
            <a:r>
              <a:rPr lang="tr-TR" sz="2400" b="1" dirty="0">
                <a:latin typeface="+mn-lt"/>
                <a:cs typeface="+mn-cs"/>
              </a:rPr>
              <a:t>Soru zarfları diğer zarfları bulmakta kullanılan soru kelimeleridir.</a:t>
            </a:r>
          </a:p>
        </p:txBody>
      </p:sp>
      <p:sp>
        <p:nvSpPr>
          <p:cNvPr id="6" name="2 İçerik Yer Tutucusu">
            <a:extLst>
              <a:ext uri="{FF2B5EF4-FFF2-40B4-BE49-F238E27FC236}">
                <a16:creationId xmlns:a16="http://schemas.microsoft.com/office/drawing/2014/main" id="{5728FB0E-E38F-49FF-9766-4636461ABBEA}"/>
              </a:ext>
            </a:extLst>
          </p:cNvPr>
          <p:cNvSpPr txBox="1">
            <a:spLocks/>
          </p:cNvSpPr>
          <p:nvPr/>
        </p:nvSpPr>
        <p:spPr bwMode="auto">
          <a:xfrm>
            <a:off x="428625" y="4786313"/>
            <a:ext cx="22860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Bunca eşyayı</a:t>
            </a:r>
          </a:p>
        </p:txBody>
      </p:sp>
      <p:sp>
        <p:nvSpPr>
          <p:cNvPr id="7" name="2 İçerik Yer Tutucusu">
            <a:extLst>
              <a:ext uri="{FF2B5EF4-FFF2-40B4-BE49-F238E27FC236}">
                <a16:creationId xmlns:a16="http://schemas.microsoft.com/office/drawing/2014/main" id="{61E4A614-346C-4B2E-B6AA-F243CFEA3E28}"/>
              </a:ext>
            </a:extLst>
          </p:cNvPr>
          <p:cNvSpPr txBox="1">
            <a:spLocks/>
          </p:cNvSpPr>
          <p:nvPr/>
        </p:nvSpPr>
        <p:spPr bwMode="auto">
          <a:xfrm>
            <a:off x="2357438" y="4786313"/>
            <a:ext cx="1214437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nasıl</a:t>
            </a:r>
          </a:p>
        </p:txBody>
      </p:sp>
      <p:sp>
        <p:nvSpPr>
          <p:cNvPr id="8" name="2 İçerik Yer Tutucusu">
            <a:extLst>
              <a:ext uri="{FF2B5EF4-FFF2-40B4-BE49-F238E27FC236}">
                <a16:creationId xmlns:a16="http://schemas.microsoft.com/office/drawing/2014/main" id="{A908B258-9BB1-47F6-B956-20E5F0DA6359}"/>
              </a:ext>
            </a:extLst>
          </p:cNvPr>
          <p:cNvSpPr txBox="1">
            <a:spLocks/>
          </p:cNvSpPr>
          <p:nvPr/>
        </p:nvSpPr>
        <p:spPr bwMode="auto">
          <a:xfrm>
            <a:off x="3500438" y="4786313"/>
            <a:ext cx="257175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taşıyacaksınız?</a:t>
            </a:r>
          </a:p>
        </p:txBody>
      </p:sp>
      <p:sp>
        <p:nvSpPr>
          <p:cNvPr id="9" name="2 İçerik Yer Tutucusu">
            <a:extLst>
              <a:ext uri="{FF2B5EF4-FFF2-40B4-BE49-F238E27FC236}">
                <a16:creationId xmlns:a16="http://schemas.microsoft.com/office/drawing/2014/main" id="{BD93346C-7F79-4BC3-B79B-00D9A0C258C8}"/>
              </a:ext>
            </a:extLst>
          </p:cNvPr>
          <p:cNvSpPr txBox="1">
            <a:spLocks/>
          </p:cNvSpPr>
          <p:nvPr/>
        </p:nvSpPr>
        <p:spPr bwMode="auto">
          <a:xfrm>
            <a:off x="428625" y="5214938"/>
            <a:ext cx="328612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O adam yanınızda</a:t>
            </a:r>
          </a:p>
        </p:txBody>
      </p:sp>
      <p:sp>
        <p:nvSpPr>
          <p:cNvPr id="10" name="2 İçerik Yer Tutucusu">
            <a:extLst>
              <a:ext uri="{FF2B5EF4-FFF2-40B4-BE49-F238E27FC236}">
                <a16:creationId xmlns:a16="http://schemas.microsoft.com/office/drawing/2014/main" id="{BBDAFC97-A3A4-4289-9A1A-197B4448558D}"/>
              </a:ext>
            </a:extLst>
          </p:cNvPr>
          <p:cNvSpPr txBox="1">
            <a:spLocks/>
          </p:cNvSpPr>
          <p:nvPr/>
        </p:nvSpPr>
        <p:spPr bwMode="auto">
          <a:xfrm>
            <a:off x="3143250" y="5214938"/>
            <a:ext cx="214312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ne kadar</a:t>
            </a:r>
          </a:p>
        </p:txBody>
      </p:sp>
      <p:sp>
        <p:nvSpPr>
          <p:cNvPr id="11" name="2 İçerik Yer Tutucusu">
            <a:extLst>
              <a:ext uri="{FF2B5EF4-FFF2-40B4-BE49-F238E27FC236}">
                <a16:creationId xmlns:a16="http://schemas.microsoft.com/office/drawing/2014/main" id="{7D923604-7BF2-40DE-8D71-4B1E3B6AE580}"/>
              </a:ext>
            </a:extLst>
          </p:cNvPr>
          <p:cNvSpPr txBox="1">
            <a:spLocks/>
          </p:cNvSpPr>
          <p:nvPr/>
        </p:nvSpPr>
        <p:spPr bwMode="auto">
          <a:xfrm>
            <a:off x="4857750" y="5214938"/>
            <a:ext cx="257175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kaldı?</a:t>
            </a:r>
          </a:p>
        </p:txBody>
      </p:sp>
      <p:sp>
        <p:nvSpPr>
          <p:cNvPr id="12" name="2 İçerik Yer Tutucusu">
            <a:extLst>
              <a:ext uri="{FF2B5EF4-FFF2-40B4-BE49-F238E27FC236}">
                <a16:creationId xmlns:a16="http://schemas.microsoft.com/office/drawing/2014/main" id="{B165C34D-DFA8-49B7-B6CC-4F446E15254D}"/>
              </a:ext>
            </a:extLst>
          </p:cNvPr>
          <p:cNvSpPr txBox="1">
            <a:spLocks/>
          </p:cNvSpPr>
          <p:nvPr/>
        </p:nvSpPr>
        <p:spPr bwMode="auto">
          <a:xfrm>
            <a:off x="428625" y="5643563"/>
            <a:ext cx="22860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Bu ayrılık </a:t>
            </a:r>
          </a:p>
        </p:txBody>
      </p:sp>
      <p:sp>
        <p:nvSpPr>
          <p:cNvPr id="13" name="2 İçerik Yer Tutucusu">
            <a:extLst>
              <a:ext uri="{FF2B5EF4-FFF2-40B4-BE49-F238E27FC236}">
                <a16:creationId xmlns:a16="http://schemas.microsoft.com/office/drawing/2014/main" id="{EDF524C5-4D46-40AD-B444-05109B3F6D1E}"/>
              </a:ext>
            </a:extLst>
          </p:cNvPr>
          <p:cNvSpPr txBox="1">
            <a:spLocks/>
          </p:cNvSpPr>
          <p:nvPr/>
        </p:nvSpPr>
        <p:spPr bwMode="auto">
          <a:xfrm>
            <a:off x="2214563" y="5643563"/>
            <a:ext cx="1643062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ne zaman</a:t>
            </a:r>
          </a:p>
        </p:txBody>
      </p:sp>
      <p:sp>
        <p:nvSpPr>
          <p:cNvPr id="14" name="2 İçerik Yer Tutucusu">
            <a:extLst>
              <a:ext uri="{FF2B5EF4-FFF2-40B4-BE49-F238E27FC236}">
                <a16:creationId xmlns:a16="http://schemas.microsoft.com/office/drawing/2014/main" id="{C20D29A0-1FB4-4DF9-A79C-130CAA428142}"/>
              </a:ext>
            </a:extLst>
          </p:cNvPr>
          <p:cNvSpPr txBox="1">
            <a:spLocks/>
          </p:cNvSpPr>
          <p:nvPr/>
        </p:nvSpPr>
        <p:spPr bwMode="auto">
          <a:xfrm>
            <a:off x="3857625" y="5643563"/>
            <a:ext cx="157162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bitecek?</a:t>
            </a:r>
          </a:p>
        </p:txBody>
      </p:sp>
      <p:sp>
        <p:nvSpPr>
          <p:cNvPr id="15" name="2 İçerik Yer Tutucusu">
            <a:extLst>
              <a:ext uri="{FF2B5EF4-FFF2-40B4-BE49-F238E27FC236}">
                <a16:creationId xmlns:a16="http://schemas.microsoft.com/office/drawing/2014/main" id="{97B32D8E-4761-40A8-A26D-01114CFB5CE6}"/>
              </a:ext>
            </a:extLst>
          </p:cNvPr>
          <p:cNvSpPr txBox="1">
            <a:spLocks/>
          </p:cNvSpPr>
          <p:nvPr/>
        </p:nvSpPr>
        <p:spPr bwMode="auto">
          <a:xfrm>
            <a:off x="428625" y="6072188"/>
            <a:ext cx="28575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Gideceğinzi bize</a:t>
            </a:r>
          </a:p>
        </p:txBody>
      </p:sp>
      <p:sp>
        <p:nvSpPr>
          <p:cNvPr id="16" name="2 İçerik Yer Tutucusu">
            <a:extLst>
              <a:ext uri="{FF2B5EF4-FFF2-40B4-BE49-F238E27FC236}">
                <a16:creationId xmlns:a16="http://schemas.microsoft.com/office/drawing/2014/main" id="{D4A328B6-DE17-4784-AA3F-A14F0F9E17AC}"/>
              </a:ext>
            </a:extLst>
          </p:cNvPr>
          <p:cNvSpPr txBox="1">
            <a:spLocks/>
          </p:cNvSpPr>
          <p:nvPr/>
        </p:nvSpPr>
        <p:spPr bwMode="auto">
          <a:xfrm>
            <a:off x="2928938" y="6072188"/>
            <a:ext cx="1214437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	niçin</a:t>
            </a:r>
          </a:p>
        </p:txBody>
      </p:sp>
      <p:sp>
        <p:nvSpPr>
          <p:cNvPr id="17" name="2 İçerik Yer Tutucusu">
            <a:extLst>
              <a:ext uri="{FF2B5EF4-FFF2-40B4-BE49-F238E27FC236}">
                <a16:creationId xmlns:a16="http://schemas.microsoft.com/office/drawing/2014/main" id="{E9CFDF38-8E04-4938-9519-83747DB1B49E}"/>
              </a:ext>
            </a:extLst>
          </p:cNvPr>
          <p:cNvSpPr txBox="1">
            <a:spLocks/>
          </p:cNvSpPr>
          <p:nvPr/>
        </p:nvSpPr>
        <p:spPr bwMode="auto">
          <a:xfrm>
            <a:off x="4071938" y="6072188"/>
            <a:ext cx="257175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tr-TR" sz="2400" b="1" dirty="0">
                <a:latin typeface="+mn-lt"/>
                <a:cs typeface="+mn-cs"/>
              </a:rPr>
              <a:t>bildirmediniz?</a:t>
            </a:r>
          </a:p>
        </p:txBody>
      </p:sp>
      <p:sp>
        <p:nvSpPr>
          <p:cNvPr id="18" name="18 Metin kutusu">
            <a:extLst>
              <a:ext uri="{FF2B5EF4-FFF2-40B4-BE49-F238E27FC236}">
                <a16:creationId xmlns:a16="http://schemas.microsoft.com/office/drawing/2014/main" id="{D6DF0F6A-7BC5-4967-8CD7-E03655263FE4}"/>
              </a:ext>
            </a:extLst>
          </p:cNvPr>
          <p:cNvSpPr txBox="1"/>
          <p:nvPr/>
        </p:nvSpPr>
        <p:spPr>
          <a:xfrm>
            <a:off x="6513513" y="4378325"/>
            <a:ext cx="2484437" cy="2030413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tr-TR" b="1" dirty="0">
                <a:latin typeface="+mn-lt"/>
                <a:cs typeface="+mn-cs"/>
              </a:rPr>
              <a:t>Bir soru cümlesine verilen cevapta soru sözcüğünün yerine gelen sözcük zarfsa, o cümledeki soru sözcüğü de soru zarfıdır.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  <p:bldP spid="7" grpId="0"/>
      <p:bldP spid="7" grpId="1"/>
      <p:bldP spid="8" grpId="0"/>
      <p:bldP spid="9" grpId="0"/>
      <p:bldP spid="10" grpId="0"/>
      <p:bldP spid="10" grpId="1"/>
      <p:bldP spid="11" grpId="0"/>
      <p:bldP spid="12" grpId="0"/>
      <p:bldP spid="13" grpId="0"/>
      <p:bldP spid="13" grpId="1"/>
      <p:bldP spid="14" grpId="0"/>
      <p:bldP spid="15" grpId="0"/>
      <p:bldP spid="16" grpId="0"/>
      <p:bldP spid="16" grpId="1"/>
      <p:bldP spid="17" grpId="0"/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Başlık">
            <a:extLst>
              <a:ext uri="{FF2B5EF4-FFF2-40B4-BE49-F238E27FC236}">
                <a16:creationId xmlns:a16="http://schemas.microsoft.com/office/drawing/2014/main" id="{889CCE29-9D35-4857-83BC-F4FB4C0C4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66775"/>
          </a:xfrm>
        </p:spPr>
        <p:txBody>
          <a:bodyPr/>
          <a:lstStyle/>
          <a:p>
            <a:pPr algn="ctr" eaLnBrk="1" hangingPunct="1"/>
            <a:r>
              <a:rPr lang="tr-TR" altLang="tr-TR">
                <a:solidFill>
                  <a:srgbClr val="FF0000"/>
                </a:solidFill>
              </a:rPr>
              <a:t>ÖNEMLİ !!!</a:t>
            </a:r>
          </a:p>
        </p:txBody>
      </p:sp>
      <p:sp>
        <p:nvSpPr>
          <p:cNvPr id="22531" name="2 İçerik Yer Tutucusu">
            <a:extLst>
              <a:ext uri="{FF2B5EF4-FFF2-40B4-BE49-F238E27FC236}">
                <a16:creationId xmlns:a16="http://schemas.microsoft.com/office/drawing/2014/main" id="{3E740810-18AA-4E9C-9A79-3FB4A0E03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063" y="1571625"/>
            <a:ext cx="8229600" cy="4786313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/>
              <a:t>	</a:t>
            </a:r>
            <a:r>
              <a:rPr lang="tr-TR" altLang="tr-TR" sz="2400"/>
              <a:t>Bir sözcük, kullanıldığı yere ve diğer sözcüklerle girdiği ilişkilere göre isim, sıfat veya zarf olabilir.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2400"/>
              <a:t>	Bu nedenle bir sözcüğün türünü anlamak için mutlaka o sözcüğün diğer sözcüklerle girdiği ilişkilere bakmak gerekir.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2400"/>
              <a:t>	Eğer bir sözcük çekim eki almışsa, bir varlığı karşılıyorsa isimdir.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2400"/>
              <a:t>	Bir sözcük isme sorulan “Nasıl?” sorusuna cevap veriyor, bir ismi niteliyorsa sıfattır.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2400"/>
              <a:t>	Bir sözcük fiile sorulan nasıl, ne zaman, ne kadar, nereye sorularına cevap veriyor, bir fiili, fiilimsiyi, sıfatı veya zarfı niteliyorsa zarftır.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Başlık">
            <a:extLst>
              <a:ext uri="{FF2B5EF4-FFF2-40B4-BE49-F238E27FC236}">
                <a16:creationId xmlns:a16="http://schemas.microsoft.com/office/drawing/2014/main" id="{4AEFE7FC-3453-438C-8FEA-5759E1691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95338"/>
          </a:xfrm>
        </p:spPr>
        <p:txBody>
          <a:bodyPr/>
          <a:lstStyle/>
          <a:p>
            <a:pPr algn="ctr" eaLnBrk="1" hangingPunct="1"/>
            <a:r>
              <a:rPr lang="tr-TR" altLang="tr-TR"/>
              <a:t>SORU 1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19015FE7-F56D-4675-824F-BAF7B6BA6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/>
              <a:t>“böyle” sözcüğü aşağıdaki cümlelerin hangisinde diğerlerinden farklı bir görevde kullanılmıştır?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Benimle böyle konuşma lütfen.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Ben böyle iş görmedim.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Böyle davranmaya devam edersen anlaşamayız.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Biz hep böyle yaparız bu yemeği.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endParaRPr lang="tr-TR" dirty="0"/>
          </a:p>
        </p:txBody>
      </p:sp>
      <p:sp>
        <p:nvSpPr>
          <p:cNvPr id="4" name="3 Metin kutusu">
            <a:extLst>
              <a:ext uri="{FF2B5EF4-FFF2-40B4-BE49-F238E27FC236}">
                <a16:creationId xmlns:a16="http://schemas.microsoft.com/office/drawing/2014/main" id="{86C09653-0A76-4D2E-865A-792DA6EA0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5214938"/>
            <a:ext cx="4929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>
                <a:latin typeface="Arial" panose="020B0604020202020204" pitchFamily="34" charset="0"/>
              </a:rPr>
              <a:t>DOĞRU CEVAP </a:t>
            </a:r>
            <a:r>
              <a:rPr lang="tr-TR" altLang="tr-TR" sz="1800">
                <a:solidFill>
                  <a:srgbClr val="FF0000"/>
                </a:solidFill>
                <a:latin typeface="Arial" panose="020B0604020202020204" pitchFamily="34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5 İçerik Yer Tutucusu">
            <a:extLst>
              <a:ext uri="{FF2B5EF4-FFF2-40B4-BE49-F238E27FC236}">
                <a16:creationId xmlns:a16="http://schemas.microsoft.com/office/drawing/2014/main" id="{CF95074D-3D56-4189-AB42-F2C06F7BD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56515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tr-TR" altLang="tr-TR"/>
              <a:t>Bütün Ege’yi dolaştık.</a:t>
            </a:r>
          </a:p>
        </p:txBody>
      </p:sp>
      <p:sp>
        <p:nvSpPr>
          <p:cNvPr id="7" name="5 İçerik Yer Tutucusu">
            <a:extLst>
              <a:ext uri="{FF2B5EF4-FFF2-40B4-BE49-F238E27FC236}">
                <a16:creationId xmlns:a16="http://schemas.microsoft.com/office/drawing/2014/main" id="{407A7971-70F2-468A-9758-4D3758FC1CF7}"/>
              </a:ext>
            </a:extLst>
          </p:cNvPr>
          <p:cNvSpPr txBox="1">
            <a:spLocks/>
          </p:cNvSpPr>
          <p:nvPr/>
        </p:nvSpPr>
        <p:spPr>
          <a:xfrm>
            <a:off x="500063" y="2500313"/>
            <a:ext cx="8229600" cy="10001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algn="ctr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Yukarıdaki cümlede yer alan “dolaş-” eyleminin </a:t>
            </a:r>
            <a:r>
              <a:rPr lang="tr-TR" sz="2600" dirty="0">
                <a:solidFill>
                  <a:srgbClr val="FF0000"/>
                </a:solidFill>
                <a:latin typeface="+mn-lt"/>
                <a:cs typeface="+mn-cs"/>
              </a:rPr>
              <a:t>ne zaman </a:t>
            </a:r>
            <a:r>
              <a:rPr lang="tr-TR" sz="2600" dirty="0">
                <a:latin typeface="+mn-lt"/>
                <a:cs typeface="+mn-cs"/>
              </a:rPr>
              <a:t>ve </a:t>
            </a:r>
            <a:r>
              <a:rPr lang="tr-TR" sz="2600" dirty="0">
                <a:solidFill>
                  <a:srgbClr val="FF0000"/>
                </a:solidFill>
                <a:latin typeface="+mn-lt"/>
                <a:cs typeface="+mn-cs"/>
              </a:rPr>
              <a:t>nasıl</a:t>
            </a:r>
            <a:r>
              <a:rPr lang="tr-TR" sz="2600" dirty="0">
                <a:latin typeface="+mn-lt"/>
                <a:cs typeface="+mn-cs"/>
              </a:rPr>
              <a:t> olduğu belli midir?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Başlık">
            <a:extLst>
              <a:ext uri="{FF2B5EF4-FFF2-40B4-BE49-F238E27FC236}">
                <a16:creationId xmlns:a16="http://schemas.microsoft.com/office/drawing/2014/main" id="{3269B065-6BFC-4D78-9077-99284223D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/>
              <a:t>SORU 2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445AE69A-897D-41F8-884B-BE430C0D0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/>
              <a:t>Aşağıdaki cümlelerde geçen ikilemelerden hangisi zarf görevinde </a:t>
            </a:r>
            <a:r>
              <a:rPr lang="tr-TR" b="1" u="sng" dirty="0"/>
              <a:t>kullanılmamıştır?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Uzun uzun konuştuk dün gece onunla.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Damlaya damlaya göl olur.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Konuşa konuşa sabahı ettik.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Pembe pembeydi yanakları.</a:t>
            </a:r>
          </a:p>
        </p:txBody>
      </p:sp>
      <p:sp>
        <p:nvSpPr>
          <p:cNvPr id="5" name="4 Metin kutusu">
            <a:extLst>
              <a:ext uri="{FF2B5EF4-FFF2-40B4-BE49-F238E27FC236}">
                <a16:creationId xmlns:a16="http://schemas.microsoft.com/office/drawing/2014/main" id="{4813B621-883A-43B1-A00C-C956BE522C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5214938"/>
            <a:ext cx="4929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>
                <a:latin typeface="Arial" panose="020B0604020202020204" pitchFamily="34" charset="0"/>
              </a:rPr>
              <a:t>DOĞRU CEVAP </a:t>
            </a:r>
            <a:r>
              <a:rPr lang="tr-TR" altLang="tr-TR" sz="1800">
                <a:solidFill>
                  <a:srgbClr val="FF0000"/>
                </a:solidFill>
                <a:latin typeface="Arial" panose="020B0604020202020204" pitchFamily="34" charset="0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Başlık">
            <a:extLst>
              <a:ext uri="{FF2B5EF4-FFF2-40B4-BE49-F238E27FC236}">
                <a16:creationId xmlns:a16="http://schemas.microsoft.com/office/drawing/2014/main" id="{7449B921-F64F-493E-A5AE-F622C907B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/>
              <a:t>SORU 3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3FA28735-189B-4A38-B001-ACBFF3DDD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/>
              <a:t>“yalnız” sözcüğü aşağıdaki cümlelerin hangisinde belirteç görevinde kullanılmıştır?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Kimsesiz, yalnız bir kadındı.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Kocası öldüğünden beri yalnız yaşıyor.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Bu işin üstesinden yalnız sen gelebilirsin.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Bu iyiliği yalnız senin için yaparım.</a:t>
            </a:r>
          </a:p>
        </p:txBody>
      </p:sp>
      <p:sp>
        <p:nvSpPr>
          <p:cNvPr id="4" name="3 Metin kutusu">
            <a:extLst>
              <a:ext uri="{FF2B5EF4-FFF2-40B4-BE49-F238E27FC236}">
                <a16:creationId xmlns:a16="http://schemas.microsoft.com/office/drawing/2014/main" id="{B701836F-EF4F-42B4-805D-1A7F3B42E4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5214938"/>
            <a:ext cx="4929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>
                <a:latin typeface="Arial" panose="020B0604020202020204" pitchFamily="34" charset="0"/>
              </a:rPr>
              <a:t>DOĞRU CEVAP </a:t>
            </a:r>
            <a:r>
              <a:rPr lang="tr-TR" altLang="tr-TR" sz="1800">
                <a:solidFill>
                  <a:srgbClr val="FF0000"/>
                </a:solidFill>
                <a:latin typeface="Arial" panose="020B0604020202020204" pitchFamily="34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Başlık">
            <a:extLst>
              <a:ext uri="{FF2B5EF4-FFF2-40B4-BE49-F238E27FC236}">
                <a16:creationId xmlns:a16="http://schemas.microsoft.com/office/drawing/2014/main" id="{0A119BC0-BFFA-4046-835A-CE8B441C1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/>
              <a:t>SORU 4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2B34DE10-8E03-4937-A595-B34EA312A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/>
              <a:t>“doğru” sözcüğü aşağıdaki cümlelerin hangisinde zarf olarak kullanılmıştır?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İleri sürdüğü düşünceler doğruydu.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Doğru konuşursan herkes sana inanır.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Doğru cevaplarımın sayısı artmış.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Allah kimseyi doğru yoldan ayırmasın.</a:t>
            </a:r>
          </a:p>
        </p:txBody>
      </p:sp>
      <p:sp>
        <p:nvSpPr>
          <p:cNvPr id="4" name="3 Metin kutusu">
            <a:extLst>
              <a:ext uri="{FF2B5EF4-FFF2-40B4-BE49-F238E27FC236}">
                <a16:creationId xmlns:a16="http://schemas.microsoft.com/office/drawing/2014/main" id="{4C37FF0F-8596-4F24-BD9B-D812E1D0F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5214938"/>
            <a:ext cx="4929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>
                <a:latin typeface="Arial" panose="020B0604020202020204" pitchFamily="34" charset="0"/>
              </a:rPr>
              <a:t>DOĞRU CEVAP </a:t>
            </a:r>
            <a:r>
              <a:rPr lang="tr-TR" altLang="tr-TR" sz="1800">
                <a:solidFill>
                  <a:srgbClr val="FF0000"/>
                </a:solidFill>
                <a:latin typeface="Arial" panose="020B0604020202020204" pitchFamily="34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Başlık">
            <a:extLst>
              <a:ext uri="{FF2B5EF4-FFF2-40B4-BE49-F238E27FC236}">
                <a16:creationId xmlns:a16="http://schemas.microsoft.com/office/drawing/2014/main" id="{8510B497-C72F-4931-8A44-2C0EEACD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/>
              <a:t>SORU 5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FF41EF60-21D9-47E5-A6E4-1BE42549B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/>
              <a:t>Aşağıdaki cümlelerin hangisinde zarf </a:t>
            </a:r>
            <a:r>
              <a:rPr lang="tr-TR" b="1" u="sng" dirty="0"/>
              <a:t>yoktur?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Öğretmen öfkeyle dışarı çıktı.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Çocuk koşa koşa gitti.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Sınavlara nasıl hazırlanıyorsun?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Bu sıraları geriye çekmeliyiz.</a:t>
            </a:r>
          </a:p>
          <a:p>
            <a:pPr marL="514350" indent="-514350" eaLnBrk="1" hangingPunct="1">
              <a:buFont typeface="Wingdings 2" panose="05020102010507070707" pitchFamily="18" charset="2"/>
              <a:buNone/>
              <a:defRPr/>
            </a:pPr>
            <a:endParaRPr lang="tr-TR" dirty="0"/>
          </a:p>
        </p:txBody>
      </p:sp>
      <p:sp>
        <p:nvSpPr>
          <p:cNvPr id="4" name="3 Metin kutusu">
            <a:extLst>
              <a:ext uri="{FF2B5EF4-FFF2-40B4-BE49-F238E27FC236}">
                <a16:creationId xmlns:a16="http://schemas.microsoft.com/office/drawing/2014/main" id="{B096841D-F936-44AB-A253-2A109E0D21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5214938"/>
            <a:ext cx="4929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>
                <a:latin typeface="Arial" panose="020B0604020202020204" pitchFamily="34" charset="0"/>
              </a:rPr>
              <a:t>DOĞRU CEVAP </a:t>
            </a:r>
            <a:r>
              <a:rPr lang="tr-TR" altLang="tr-TR" sz="1800">
                <a:solidFill>
                  <a:srgbClr val="FF0000"/>
                </a:solidFill>
                <a:latin typeface="Arial" panose="020B0604020202020204" pitchFamily="34" charset="0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Başlık">
            <a:extLst>
              <a:ext uri="{FF2B5EF4-FFF2-40B4-BE49-F238E27FC236}">
                <a16:creationId xmlns:a16="http://schemas.microsoft.com/office/drawing/2014/main" id="{1320FA7E-F5A8-484F-AA2F-CBB3CC782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/>
              <a:t>SORU 6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57A7926B-3EFB-41AB-987D-00D0E98B5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/>
              <a:t>Aşağıdakilerin hangisinde cümlenin anlatımını durum bakımından tamamlayan bir sözcük vardır?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Babam her işini planlayarak yapar.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On yıldan beri İstanbul’da yaşıyoruz.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Bu akşam, Esralarda buluşacağız.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Yarına kadar proje ödevimi bitirmeliyim.</a:t>
            </a:r>
          </a:p>
          <a:p>
            <a:pPr marL="514350" indent="-514350" eaLnBrk="1" hangingPunct="1">
              <a:buFont typeface="Wingdings 2" panose="05020102010507070707" pitchFamily="18" charset="2"/>
              <a:buNone/>
              <a:defRPr/>
            </a:pPr>
            <a:endParaRPr lang="tr-TR" dirty="0"/>
          </a:p>
        </p:txBody>
      </p:sp>
      <p:sp>
        <p:nvSpPr>
          <p:cNvPr id="4" name="3 Metin kutusu">
            <a:extLst>
              <a:ext uri="{FF2B5EF4-FFF2-40B4-BE49-F238E27FC236}">
                <a16:creationId xmlns:a16="http://schemas.microsoft.com/office/drawing/2014/main" id="{6156D839-EB9B-4028-9C88-83057FAD1C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5214938"/>
            <a:ext cx="4929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>
                <a:latin typeface="Arial" panose="020B0604020202020204" pitchFamily="34" charset="0"/>
              </a:rPr>
              <a:t>DOĞRU CEVAP </a:t>
            </a:r>
            <a:r>
              <a:rPr lang="tr-TR" altLang="tr-TR" sz="1800">
                <a:solidFill>
                  <a:srgbClr val="FF0000"/>
                </a:solidFill>
                <a:latin typeface="Arial" panose="020B0604020202020204" pitchFamily="34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Başlık">
            <a:extLst>
              <a:ext uri="{FF2B5EF4-FFF2-40B4-BE49-F238E27FC236}">
                <a16:creationId xmlns:a16="http://schemas.microsoft.com/office/drawing/2014/main" id="{B7AB210F-BD37-4A62-8D4D-85FCD6AC3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/>
              <a:t>SORU 7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E968725B-DA40-49BE-9B3C-2DFB60ECCF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/>
              <a:t>Aşağıdakilerin hangisinde yer-yön zarfı vardır?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Arabayı karşı kaldırıma park ettim.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Kapıdaki eşyaları yukarı kata taşıyorlar.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Geçemiyorum, biraz ileri gider misiniz?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Öğretmen sessizce içeriye girmiş.</a:t>
            </a:r>
          </a:p>
        </p:txBody>
      </p:sp>
      <p:sp>
        <p:nvSpPr>
          <p:cNvPr id="4" name="3 Metin kutusu">
            <a:extLst>
              <a:ext uri="{FF2B5EF4-FFF2-40B4-BE49-F238E27FC236}">
                <a16:creationId xmlns:a16="http://schemas.microsoft.com/office/drawing/2014/main" id="{2E7850DE-9278-4C67-AD7A-ADB980E84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5214938"/>
            <a:ext cx="4929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>
                <a:latin typeface="Arial" panose="020B0604020202020204" pitchFamily="34" charset="0"/>
              </a:rPr>
              <a:t>DOĞRU CEVAP </a:t>
            </a:r>
            <a:r>
              <a:rPr lang="tr-TR" altLang="tr-TR" sz="1800">
                <a:solidFill>
                  <a:srgbClr val="FF0000"/>
                </a:solidFill>
                <a:latin typeface="Arial" panose="020B0604020202020204" pitchFamily="34" charset="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Başlık">
            <a:extLst>
              <a:ext uri="{FF2B5EF4-FFF2-40B4-BE49-F238E27FC236}">
                <a16:creationId xmlns:a16="http://schemas.microsoft.com/office/drawing/2014/main" id="{369C128F-3A5A-4B44-9829-8B4224918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/>
              <a:t>SORU 8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2ED8EF44-95B6-4D18-8C5D-15C58558CB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/>
              <a:t>Aşağıdaki cümlelerin hangisinde ikileme zarf görevinde kullanılmıştır?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Saçma sapan sözlerle beni sinirlendirme.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Bebeğin minik minik elleri vardı.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Sırtında yırtık pırtık bir elbise vardı.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Ihlara Vadisi karşımızda pırıl pırıl parlıyordu.</a:t>
            </a:r>
          </a:p>
        </p:txBody>
      </p:sp>
      <p:sp>
        <p:nvSpPr>
          <p:cNvPr id="4" name="3 Metin kutusu">
            <a:extLst>
              <a:ext uri="{FF2B5EF4-FFF2-40B4-BE49-F238E27FC236}">
                <a16:creationId xmlns:a16="http://schemas.microsoft.com/office/drawing/2014/main" id="{A661D315-BDE0-4F17-A39D-CC4D61F087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5214938"/>
            <a:ext cx="4929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>
                <a:latin typeface="Arial" panose="020B0604020202020204" pitchFamily="34" charset="0"/>
              </a:rPr>
              <a:t>DOĞRU CEVAP </a:t>
            </a:r>
            <a:r>
              <a:rPr lang="tr-TR" altLang="tr-TR" sz="1800">
                <a:solidFill>
                  <a:srgbClr val="FF0000"/>
                </a:solidFill>
                <a:latin typeface="Arial" panose="020B0604020202020204" pitchFamily="34" charset="0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Başlık">
            <a:extLst>
              <a:ext uri="{FF2B5EF4-FFF2-40B4-BE49-F238E27FC236}">
                <a16:creationId xmlns:a16="http://schemas.microsoft.com/office/drawing/2014/main" id="{7EF4A186-C81B-4ADF-807E-D84C29064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/>
              <a:t>SORU 9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471AA2B0-6DD7-495B-B316-C465B98FC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/>
              <a:t>“daha” sözcüğü aşıdakilerin hangisinde farklı türde bir zarf olarak kullanılmıştır?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Notlarımı düzeltmem için daha çok çalışmalıyım.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Bana verdiğin kitabı daha okumadım.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Bu gün herkesten daha güzel görünüyorsun.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Yeni işinde daha az yoruluyormuş.</a:t>
            </a:r>
          </a:p>
        </p:txBody>
      </p:sp>
      <p:sp>
        <p:nvSpPr>
          <p:cNvPr id="4" name="3 Metin kutusu">
            <a:extLst>
              <a:ext uri="{FF2B5EF4-FFF2-40B4-BE49-F238E27FC236}">
                <a16:creationId xmlns:a16="http://schemas.microsoft.com/office/drawing/2014/main" id="{8C18576B-168A-4050-82DE-E23ED6A805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5214938"/>
            <a:ext cx="4929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>
                <a:latin typeface="Arial" panose="020B0604020202020204" pitchFamily="34" charset="0"/>
              </a:rPr>
              <a:t>DOĞRU CEVAP </a:t>
            </a:r>
            <a:r>
              <a:rPr lang="tr-TR" altLang="tr-TR" sz="1800">
                <a:solidFill>
                  <a:srgbClr val="FF0000"/>
                </a:solidFill>
                <a:latin typeface="Arial" panose="020B0604020202020204" pitchFamily="34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Başlık">
            <a:extLst>
              <a:ext uri="{FF2B5EF4-FFF2-40B4-BE49-F238E27FC236}">
                <a16:creationId xmlns:a16="http://schemas.microsoft.com/office/drawing/2014/main" id="{6639A2C8-6961-43C4-9060-162DD8121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/>
              <a:t>SORU 10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DA40B0B9-455A-4F3A-B1AC-33799BE16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/>
              <a:t>Aşağıdaki cümlelerin hangisinde zarf, zarfı </a:t>
            </a:r>
            <a:r>
              <a:rPr lang="tr-TR" b="1" u="sng" dirty="0"/>
              <a:t>pekiştirmemiştir?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Bu takım, bu sefer çok güzel oynadı.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Bu davranışı pek çok kişide gördüm.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Oyuncular, rollerini çok iyi canlandırmış.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Her yerde çok rahat davranıyor.</a:t>
            </a:r>
          </a:p>
        </p:txBody>
      </p:sp>
      <p:sp>
        <p:nvSpPr>
          <p:cNvPr id="4" name="3 Metin kutusu">
            <a:extLst>
              <a:ext uri="{FF2B5EF4-FFF2-40B4-BE49-F238E27FC236}">
                <a16:creationId xmlns:a16="http://schemas.microsoft.com/office/drawing/2014/main" id="{3FFEFC2C-F1DE-4170-8647-14020CB04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5214938"/>
            <a:ext cx="4929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>
                <a:latin typeface="Arial" panose="020B0604020202020204" pitchFamily="34" charset="0"/>
              </a:rPr>
              <a:t>DOĞRU CEVAP </a:t>
            </a:r>
            <a:r>
              <a:rPr lang="tr-TR" altLang="tr-TR" sz="1800">
                <a:solidFill>
                  <a:srgbClr val="FF0000"/>
                </a:solidFill>
                <a:latin typeface="Arial" panose="020B0604020202020204" pitchFamily="34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Başlık">
            <a:extLst>
              <a:ext uri="{FF2B5EF4-FFF2-40B4-BE49-F238E27FC236}">
                <a16:creationId xmlns:a16="http://schemas.microsoft.com/office/drawing/2014/main" id="{5DD7DE8D-6457-4B7F-8C0A-958A7E5B4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/>
              <a:t>SORU 11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E437779D-B294-4E72-9664-3681BB407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/>
              <a:t>Aşağıdaki cümlelerin hangisinde soru anlamı, soru zarfıyla sağlanmıştır?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Bize kavga ettiğini neden söylemedin?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Bu soruya kim cevap verecek?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Nasıl bir yerde yaşamak isterdin?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Sana ne kadar para lazım?</a:t>
            </a:r>
          </a:p>
        </p:txBody>
      </p:sp>
      <p:sp>
        <p:nvSpPr>
          <p:cNvPr id="4" name="3 Metin kutusu">
            <a:extLst>
              <a:ext uri="{FF2B5EF4-FFF2-40B4-BE49-F238E27FC236}">
                <a16:creationId xmlns:a16="http://schemas.microsoft.com/office/drawing/2014/main" id="{F731DB24-0A74-43CE-9222-E6FA20362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5214938"/>
            <a:ext cx="4929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>
                <a:latin typeface="Arial" panose="020B0604020202020204" pitchFamily="34" charset="0"/>
              </a:rPr>
              <a:t>DOĞRU CEVAP </a:t>
            </a:r>
            <a:r>
              <a:rPr lang="tr-TR" altLang="tr-TR" sz="1800">
                <a:solidFill>
                  <a:srgbClr val="FF0000"/>
                </a:solidFill>
                <a:latin typeface="Arial" panose="020B0604020202020204" pitchFamily="34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>
            <a:extLst>
              <a:ext uri="{FF2B5EF4-FFF2-40B4-BE49-F238E27FC236}">
                <a16:creationId xmlns:a16="http://schemas.microsoft.com/office/drawing/2014/main" id="{123A8072-2B87-4500-9171-E52E7C48A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125" y="928688"/>
            <a:ext cx="1757363" cy="919162"/>
          </a:xfrm>
        </p:spPr>
        <p:txBody>
          <a:bodyPr/>
          <a:lstStyle/>
          <a:p>
            <a:pPr eaLnBrk="1" hangingPunct="1"/>
            <a:r>
              <a:rPr lang="tr-TR" altLang="tr-TR" sz="3600"/>
              <a:t>Bütün</a:t>
            </a:r>
          </a:p>
        </p:txBody>
      </p:sp>
      <p:sp>
        <p:nvSpPr>
          <p:cNvPr id="4" name="5 İçerik Yer Tutucusu">
            <a:extLst>
              <a:ext uri="{FF2B5EF4-FFF2-40B4-BE49-F238E27FC236}">
                <a16:creationId xmlns:a16="http://schemas.microsoft.com/office/drawing/2014/main" id="{8D5F7876-56B0-4D7C-B226-8AF0D5A4A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1065212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tr-TR" altLang="tr-TR"/>
              <a:t>Şimdi bu cümledeki “dolaş-” eyleminin ne zaman ve ne şekilde olduğunu cümleye ekleyelim.</a:t>
            </a:r>
          </a:p>
        </p:txBody>
      </p:sp>
      <p:sp>
        <p:nvSpPr>
          <p:cNvPr id="5" name="1 Başlık">
            <a:extLst>
              <a:ext uri="{FF2B5EF4-FFF2-40B4-BE49-F238E27FC236}">
                <a16:creationId xmlns:a16="http://schemas.microsoft.com/office/drawing/2014/main" id="{A57CC84B-5D22-4458-BA15-A654AAA511D2}"/>
              </a:ext>
            </a:extLst>
          </p:cNvPr>
          <p:cNvSpPr txBox="1">
            <a:spLocks/>
          </p:cNvSpPr>
          <p:nvPr/>
        </p:nvSpPr>
        <p:spPr>
          <a:xfrm>
            <a:off x="3357563" y="928688"/>
            <a:ext cx="1757362" cy="919162"/>
          </a:xfrm>
          <a:prstGeom prst="rect">
            <a:avLst/>
          </a:prstGeom>
        </p:spPr>
        <p:txBody>
          <a:bodyPr lIns="0" rIns="0" bIns="0" anchor="b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Ege’yi</a:t>
            </a:r>
          </a:p>
        </p:txBody>
      </p:sp>
      <p:sp>
        <p:nvSpPr>
          <p:cNvPr id="6" name="1 Başlık">
            <a:extLst>
              <a:ext uri="{FF2B5EF4-FFF2-40B4-BE49-F238E27FC236}">
                <a16:creationId xmlns:a16="http://schemas.microsoft.com/office/drawing/2014/main" id="{97AAAA01-B687-4507-8F7F-E0D6992DA6E0}"/>
              </a:ext>
            </a:extLst>
          </p:cNvPr>
          <p:cNvSpPr txBox="1">
            <a:spLocks/>
          </p:cNvSpPr>
          <p:nvPr/>
        </p:nvSpPr>
        <p:spPr>
          <a:xfrm>
            <a:off x="4500563" y="917575"/>
            <a:ext cx="2071687" cy="990600"/>
          </a:xfrm>
          <a:prstGeom prst="rect">
            <a:avLst/>
          </a:prstGeom>
        </p:spPr>
        <p:txBody>
          <a:bodyPr lIns="0" rIns="0" bIns="0" anchor="b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9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dolaştık</a:t>
            </a:r>
            <a:r>
              <a:rPr lang="tr-TR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</a:t>
            </a:r>
          </a:p>
        </p:txBody>
      </p:sp>
      <p:sp>
        <p:nvSpPr>
          <p:cNvPr id="7" name="1 Başlık">
            <a:extLst>
              <a:ext uri="{FF2B5EF4-FFF2-40B4-BE49-F238E27FC236}">
                <a16:creationId xmlns:a16="http://schemas.microsoft.com/office/drawing/2014/main" id="{3013B5D7-1625-475F-95F9-D12F0CA15BB9}"/>
              </a:ext>
            </a:extLst>
          </p:cNvPr>
          <p:cNvSpPr txBox="1">
            <a:spLocks/>
          </p:cNvSpPr>
          <p:nvPr/>
        </p:nvSpPr>
        <p:spPr>
          <a:xfrm>
            <a:off x="877888" y="850900"/>
            <a:ext cx="2071687" cy="989013"/>
          </a:xfrm>
          <a:prstGeom prst="rect">
            <a:avLst/>
          </a:prstGeom>
        </p:spPr>
        <p:txBody>
          <a:bodyPr lIns="0" rIns="0" bIns="0" anchor="b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6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Bu yaz</a:t>
            </a:r>
          </a:p>
        </p:txBody>
      </p:sp>
      <p:sp>
        <p:nvSpPr>
          <p:cNvPr id="8" name="1 Başlık">
            <a:extLst>
              <a:ext uri="{FF2B5EF4-FFF2-40B4-BE49-F238E27FC236}">
                <a16:creationId xmlns:a16="http://schemas.microsoft.com/office/drawing/2014/main" id="{938258BA-7E08-4DF5-9B51-28E6A4435902}"/>
              </a:ext>
            </a:extLst>
          </p:cNvPr>
          <p:cNvSpPr txBox="1">
            <a:spLocks/>
          </p:cNvSpPr>
          <p:nvPr/>
        </p:nvSpPr>
        <p:spPr>
          <a:xfrm>
            <a:off x="928688" y="3071813"/>
            <a:ext cx="5143500" cy="642937"/>
          </a:xfrm>
          <a:prstGeom prst="rect">
            <a:avLst/>
          </a:prstGeom>
        </p:spPr>
        <p:txBody>
          <a:bodyPr lIns="0" rIns="0" bIns="0" anchor="b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Ne zaman dolaştık?</a:t>
            </a:r>
          </a:p>
        </p:txBody>
      </p:sp>
      <p:sp>
        <p:nvSpPr>
          <p:cNvPr id="9" name="1 Başlık">
            <a:extLst>
              <a:ext uri="{FF2B5EF4-FFF2-40B4-BE49-F238E27FC236}">
                <a16:creationId xmlns:a16="http://schemas.microsoft.com/office/drawing/2014/main" id="{C12A38D9-82EF-4E56-ABAC-4F9BD9D80E2B}"/>
              </a:ext>
            </a:extLst>
          </p:cNvPr>
          <p:cNvSpPr txBox="1">
            <a:spLocks/>
          </p:cNvSpPr>
          <p:nvPr/>
        </p:nvSpPr>
        <p:spPr>
          <a:xfrm>
            <a:off x="928688" y="4071938"/>
            <a:ext cx="5143500" cy="642937"/>
          </a:xfrm>
          <a:prstGeom prst="rect">
            <a:avLst/>
          </a:prstGeom>
        </p:spPr>
        <p:txBody>
          <a:bodyPr lIns="0" rIns="0" bIns="0" anchor="b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Nasıl dolaştık?</a:t>
            </a:r>
          </a:p>
        </p:txBody>
      </p:sp>
      <p:sp>
        <p:nvSpPr>
          <p:cNvPr id="10" name="1 Başlık">
            <a:extLst>
              <a:ext uri="{FF2B5EF4-FFF2-40B4-BE49-F238E27FC236}">
                <a16:creationId xmlns:a16="http://schemas.microsoft.com/office/drawing/2014/main" id="{5D3F4F6B-D2A4-4344-ADAF-8D4B5713FF10}"/>
              </a:ext>
            </a:extLst>
          </p:cNvPr>
          <p:cNvSpPr txBox="1">
            <a:spLocks/>
          </p:cNvSpPr>
          <p:nvPr/>
        </p:nvSpPr>
        <p:spPr>
          <a:xfrm>
            <a:off x="4649788" y="868363"/>
            <a:ext cx="2071687" cy="990600"/>
          </a:xfrm>
          <a:prstGeom prst="rect">
            <a:avLst/>
          </a:prstGeom>
        </p:spPr>
        <p:txBody>
          <a:bodyPr lIns="0" rIns="0" bIns="0" anchor="b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6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adım adım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48148E-6 L 0.24896 1.48148E-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00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/>
      <p:bldP spid="7" grpId="0"/>
      <p:bldP spid="8" grpId="0"/>
      <p:bldP spid="9" grpId="0"/>
      <p:bldP spid="1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Başlık">
            <a:extLst>
              <a:ext uri="{FF2B5EF4-FFF2-40B4-BE49-F238E27FC236}">
                <a16:creationId xmlns:a16="http://schemas.microsoft.com/office/drawing/2014/main" id="{F651A220-7E61-4C96-8C64-35EE3A784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/>
              <a:t>SORU 12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60C75A82-85C8-4888-BA57-596D1EB45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/>
              <a:t>Aşağıdakilerin hangisinde zarf, zarfı derecelendirmiştir?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Bu, çok kalın bir kitap.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En kolay soruyu o çözdü.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Binanın duvarı çok yüksek yapıldı.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Okulda senden daha çalışkan öğrenci yok.</a:t>
            </a:r>
          </a:p>
          <a:p>
            <a:pPr marL="514350" indent="-514350" eaLnBrk="1" hangingPunct="1">
              <a:buFont typeface="Wingdings 2" panose="05020102010507070707" pitchFamily="18" charset="2"/>
              <a:buNone/>
              <a:defRPr/>
            </a:pPr>
            <a:endParaRPr lang="tr-TR" dirty="0"/>
          </a:p>
        </p:txBody>
      </p:sp>
      <p:sp>
        <p:nvSpPr>
          <p:cNvPr id="4" name="3 Metin kutusu">
            <a:extLst>
              <a:ext uri="{FF2B5EF4-FFF2-40B4-BE49-F238E27FC236}">
                <a16:creationId xmlns:a16="http://schemas.microsoft.com/office/drawing/2014/main" id="{2B332690-861D-4DAC-8AD5-CD886BDC4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5214938"/>
            <a:ext cx="4929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>
                <a:latin typeface="Arial" panose="020B0604020202020204" pitchFamily="34" charset="0"/>
              </a:rPr>
              <a:t>DOĞRU CEVAP </a:t>
            </a:r>
            <a:r>
              <a:rPr lang="tr-TR" altLang="tr-TR" sz="1800">
                <a:solidFill>
                  <a:srgbClr val="FF0000"/>
                </a:solidFill>
                <a:latin typeface="Arial" panose="020B0604020202020204" pitchFamily="34" charset="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Başlık">
            <a:extLst>
              <a:ext uri="{FF2B5EF4-FFF2-40B4-BE49-F238E27FC236}">
                <a16:creationId xmlns:a16="http://schemas.microsoft.com/office/drawing/2014/main" id="{D81446FC-88A3-44E3-9F0A-5FB0C9FC8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/>
              <a:t>SORU 13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D3C440CA-46FA-44B1-9BC3-FA9EEFEAC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/>
              <a:t>Aşağıdaki cümlelerin hangisinde soru anlamı bir soru zarfıyla sağlanmıştır?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Bu çocuğu nasıl bulabilirim?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Hangi evde yaşıyor bu ihtiyar?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Bu çocukların hangisi daha uzun?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Amerika’dan bana ne getirdin?</a:t>
            </a:r>
          </a:p>
        </p:txBody>
      </p:sp>
      <p:sp>
        <p:nvSpPr>
          <p:cNvPr id="4" name="3 Metin kutusu">
            <a:extLst>
              <a:ext uri="{FF2B5EF4-FFF2-40B4-BE49-F238E27FC236}">
                <a16:creationId xmlns:a16="http://schemas.microsoft.com/office/drawing/2014/main" id="{6A486F9A-62B2-46B4-8CEB-D2FADD32B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5214938"/>
            <a:ext cx="4929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>
                <a:latin typeface="Arial" panose="020B0604020202020204" pitchFamily="34" charset="0"/>
              </a:rPr>
              <a:t>DOĞRU CEVAP </a:t>
            </a:r>
            <a:r>
              <a:rPr lang="tr-TR" altLang="tr-TR" sz="1800">
                <a:solidFill>
                  <a:srgbClr val="FF0000"/>
                </a:solidFill>
                <a:latin typeface="Arial" panose="020B0604020202020204" pitchFamily="34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Başlık">
            <a:extLst>
              <a:ext uri="{FF2B5EF4-FFF2-40B4-BE49-F238E27FC236}">
                <a16:creationId xmlns:a16="http://schemas.microsoft.com/office/drawing/2014/main" id="{2FFE868B-91E7-4826-8834-DB87B0B7D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/>
              <a:t>SORU 14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AD76D94B-414F-414F-BC73-3D4647B0D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/>
              <a:t>“Sabah geldiler.” cümlesindeki “sabah” sözcüğünün görevce özdeşi aşağıdakilerin hangisinde vardır?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Acele etmeyin, akşam gidersiniz.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İki üç gün bizde kaldılar.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Gözün kimseyi görmez.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Biz de onu bekliyorduk.</a:t>
            </a:r>
          </a:p>
          <a:p>
            <a:pPr marL="514350" indent="-514350" eaLnBrk="1" hangingPunct="1">
              <a:buFont typeface="Wingdings 2" panose="05020102010507070707" pitchFamily="18" charset="2"/>
              <a:buNone/>
              <a:defRPr/>
            </a:pPr>
            <a:endParaRPr lang="tr-TR" dirty="0"/>
          </a:p>
        </p:txBody>
      </p:sp>
      <p:sp>
        <p:nvSpPr>
          <p:cNvPr id="4" name="3 Metin kutusu">
            <a:extLst>
              <a:ext uri="{FF2B5EF4-FFF2-40B4-BE49-F238E27FC236}">
                <a16:creationId xmlns:a16="http://schemas.microsoft.com/office/drawing/2014/main" id="{2EAFE6B4-D5D2-4545-AF36-CE3D960EE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5214938"/>
            <a:ext cx="4929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>
                <a:latin typeface="Arial" panose="020B0604020202020204" pitchFamily="34" charset="0"/>
              </a:rPr>
              <a:t>DOĞRU CEVAP </a:t>
            </a:r>
            <a:r>
              <a:rPr lang="tr-TR" altLang="tr-TR" sz="1800">
                <a:solidFill>
                  <a:srgbClr val="FF0000"/>
                </a:solidFill>
                <a:latin typeface="Arial" panose="020B0604020202020204" pitchFamily="34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Başlık">
            <a:extLst>
              <a:ext uri="{FF2B5EF4-FFF2-40B4-BE49-F238E27FC236}">
                <a16:creationId xmlns:a16="http://schemas.microsoft.com/office/drawing/2014/main" id="{3D5D9F1C-2FDD-4E5E-AFB1-E45D78D07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/>
              <a:t>SORU 15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BD5EC5D9-73AE-4AC8-8FCA-D3766CC80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/>
              <a:t>“pek” sözcüğü aşağıdakilerden hangisinde zarfı niteleyen bir zarf olarak kullanılmıştır?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Durakta pek kimse kalmamıştı.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Pek çalışkan biri, çok da iyi konuşuyor.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Bu günlerde sen pek şişmanladın.</a:t>
            </a:r>
          </a:p>
          <a:p>
            <a:pPr marL="514350" indent="-514350" eaLnBrk="1" hangingPunct="1">
              <a:buFont typeface="+mj-lt"/>
              <a:buAutoNum type="alphaUcPeriod"/>
              <a:defRPr/>
            </a:pPr>
            <a:r>
              <a:rPr lang="tr-TR" dirty="0"/>
              <a:t>Pek güzel söylüyorsun; ama ne fayda…</a:t>
            </a:r>
          </a:p>
        </p:txBody>
      </p:sp>
      <p:sp>
        <p:nvSpPr>
          <p:cNvPr id="4" name="3 Metin kutusu">
            <a:extLst>
              <a:ext uri="{FF2B5EF4-FFF2-40B4-BE49-F238E27FC236}">
                <a16:creationId xmlns:a16="http://schemas.microsoft.com/office/drawing/2014/main" id="{55127ED8-3050-42BD-ACE4-91DF156F63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5214938"/>
            <a:ext cx="4929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>
                <a:latin typeface="Arial" panose="020B0604020202020204" pitchFamily="34" charset="0"/>
              </a:rPr>
              <a:t>DOĞRU CEVAP </a:t>
            </a:r>
            <a:r>
              <a:rPr lang="tr-TR" altLang="tr-TR" sz="1800">
                <a:solidFill>
                  <a:srgbClr val="FF0000"/>
                </a:solidFill>
                <a:latin typeface="Arial" panose="020B0604020202020204" pitchFamily="34" charset="0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>
            <a:extLst>
              <a:ext uri="{FF2B5EF4-FFF2-40B4-BE49-F238E27FC236}">
                <a16:creationId xmlns:a16="http://schemas.microsoft.com/office/drawing/2014/main" id="{C7237D98-C39E-47A7-973C-C28444C1E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0375" y="1143000"/>
            <a:ext cx="1857375" cy="704850"/>
          </a:xfrm>
        </p:spPr>
        <p:txBody>
          <a:bodyPr/>
          <a:lstStyle/>
          <a:p>
            <a:pPr eaLnBrk="1" hangingPunct="1"/>
            <a:r>
              <a:rPr lang="tr-TR" altLang="tr-TR" sz="3600"/>
              <a:t>Maçta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C3BC1DEA-C7F4-4AB5-8B3F-2F1FA6A1B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14224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/>
              <a:t>	Cümlesinde de “yorul-” eyleminin zamanı ve miktarı belirtilmemiştir. Bu cümleye zaman ve miktar bildiren sözcükler ekleyelim.</a:t>
            </a:r>
          </a:p>
        </p:txBody>
      </p:sp>
      <p:sp>
        <p:nvSpPr>
          <p:cNvPr id="4" name="2 İçerik Yer Tutucusu">
            <a:extLst>
              <a:ext uri="{FF2B5EF4-FFF2-40B4-BE49-F238E27FC236}">
                <a16:creationId xmlns:a16="http://schemas.microsoft.com/office/drawing/2014/main" id="{2399F8DA-0492-4CA1-8D51-19E829F422B2}"/>
              </a:ext>
            </a:extLst>
          </p:cNvPr>
          <p:cNvSpPr txBox="1">
            <a:spLocks/>
          </p:cNvSpPr>
          <p:nvPr/>
        </p:nvSpPr>
        <p:spPr>
          <a:xfrm>
            <a:off x="428625" y="3429000"/>
            <a:ext cx="8229600" cy="71437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tr-TR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Ne zaman yorulduk?</a:t>
            </a:r>
          </a:p>
        </p:txBody>
      </p:sp>
      <p:sp>
        <p:nvSpPr>
          <p:cNvPr id="5" name="1 Başlık">
            <a:extLst>
              <a:ext uri="{FF2B5EF4-FFF2-40B4-BE49-F238E27FC236}">
                <a16:creationId xmlns:a16="http://schemas.microsoft.com/office/drawing/2014/main" id="{51B4790F-0163-4DD7-ACCF-B870D5C52F1C}"/>
              </a:ext>
            </a:extLst>
          </p:cNvPr>
          <p:cNvSpPr txBox="1">
            <a:spLocks/>
          </p:cNvSpPr>
          <p:nvPr/>
        </p:nvSpPr>
        <p:spPr>
          <a:xfrm>
            <a:off x="877888" y="850900"/>
            <a:ext cx="2071687" cy="989013"/>
          </a:xfrm>
          <a:prstGeom prst="rect">
            <a:avLst/>
          </a:prstGeom>
        </p:spPr>
        <p:txBody>
          <a:bodyPr lIns="0" rIns="0" bIns="0" anchor="b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6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Dün akşam</a:t>
            </a:r>
          </a:p>
        </p:txBody>
      </p:sp>
      <p:sp>
        <p:nvSpPr>
          <p:cNvPr id="6" name="1 Başlık">
            <a:extLst>
              <a:ext uri="{FF2B5EF4-FFF2-40B4-BE49-F238E27FC236}">
                <a16:creationId xmlns:a16="http://schemas.microsoft.com/office/drawing/2014/main" id="{DC6507B6-A00A-422A-90B0-06844F9E6571}"/>
              </a:ext>
            </a:extLst>
          </p:cNvPr>
          <p:cNvSpPr txBox="1">
            <a:spLocks/>
          </p:cNvSpPr>
          <p:nvPr/>
        </p:nvSpPr>
        <p:spPr>
          <a:xfrm>
            <a:off x="4214813" y="1136650"/>
            <a:ext cx="2286000" cy="703263"/>
          </a:xfrm>
          <a:prstGeom prst="rect">
            <a:avLst/>
          </a:prstGeom>
        </p:spPr>
        <p:txBody>
          <a:bodyPr lIns="0" rIns="0" bIns="0" anchor="b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yorulduk.</a:t>
            </a:r>
          </a:p>
        </p:txBody>
      </p:sp>
      <p:sp>
        <p:nvSpPr>
          <p:cNvPr id="7" name="1 Başlık">
            <a:extLst>
              <a:ext uri="{FF2B5EF4-FFF2-40B4-BE49-F238E27FC236}">
                <a16:creationId xmlns:a16="http://schemas.microsoft.com/office/drawing/2014/main" id="{5CB95753-2E11-412A-8F26-B9508DDE75C0}"/>
              </a:ext>
            </a:extLst>
          </p:cNvPr>
          <p:cNvSpPr txBox="1">
            <a:spLocks/>
          </p:cNvSpPr>
          <p:nvPr/>
        </p:nvSpPr>
        <p:spPr>
          <a:xfrm>
            <a:off x="4429125" y="839788"/>
            <a:ext cx="2071688" cy="990600"/>
          </a:xfrm>
          <a:prstGeom prst="rect">
            <a:avLst/>
          </a:prstGeom>
        </p:spPr>
        <p:txBody>
          <a:bodyPr lIns="0" rIns="0" bIns="0" anchor="b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36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çok</a:t>
            </a:r>
          </a:p>
        </p:txBody>
      </p:sp>
      <p:sp>
        <p:nvSpPr>
          <p:cNvPr id="8" name="2 İçerik Yer Tutucusu">
            <a:extLst>
              <a:ext uri="{FF2B5EF4-FFF2-40B4-BE49-F238E27FC236}">
                <a16:creationId xmlns:a16="http://schemas.microsoft.com/office/drawing/2014/main" id="{1FCA042F-D34D-4933-80CE-2D4ABD87C49A}"/>
              </a:ext>
            </a:extLst>
          </p:cNvPr>
          <p:cNvSpPr txBox="1">
            <a:spLocks/>
          </p:cNvSpPr>
          <p:nvPr/>
        </p:nvSpPr>
        <p:spPr>
          <a:xfrm>
            <a:off x="428625" y="4286250"/>
            <a:ext cx="8229600" cy="71437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tr-TR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Ne kadar yorulduk?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85185E-6 L 0.14236 -0.0004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00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Başlık">
            <a:extLst>
              <a:ext uri="{FF2B5EF4-FFF2-40B4-BE49-F238E27FC236}">
                <a16:creationId xmlns:a16="http://schemas.microsoft.com/office/drawing/2014/main" id="{36567AE8-936C-410E-95EA-7F30A6895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/>
              <a:t>ZARF</a:t>
            </a:r>
          </a:p>
        </p:txBody>
      </p:sp>
      <p:sp>
        <p:nvSpPr>
          <p:cNvPr id="9219" name="2 İçerik Yer Tutucusu">
            <a:extLst>
              <a:ext uri="{FF2B5EF4-FFF2-40B4-BE49-F238E27FC236}">
                <a16:creationId xmlns:a16="http://schemas.microsoft.com/office/drawing/2014/main" id="{A0E6CB6F-0B70-4BC9-BB2F-3A4553D3D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1851025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/>
              <a:t>	Bu iki örnekten anlayacağımız üzere zarflar fiilleri niteleyen sözcüklerdir. Bu anlamda zarflar sıfatlara benzerler. Nasıl ki sıfatlar ismi niteleyen sözcüklerdir. zarflar da fiilleri niteleyen sözcüklerdir diyebiliriz. </a:t>
            </a:r>
          </a:p>
        </p:txBody>
      </p:sp>
      <p:sp>
        <p:nvSpPr>
          <p:cNvPr id="4" name="2 İçerik Yer Tutucusu">
            <a:extLst>
              <a:ext uri="{FF2B5EF4-FFF2-40B4-BE49-F238E27FC236}">
                <a16:creationId xmlns:a16="http://schemas.microsoft.com/office/drawing/2014/main" id="{91F31BBE-9397-49C5-ABCB-B6FD671909D2}"/>
              </a:ext>
            </a:extLst>
          </p:cNvPr>
          <p:cNvSpPr txBox="1">
            <a:spLocks/>
          </p:cNvSpPr>
          <p:nvPr/>
        </p:nvSpPr>
        <p:spPr>
          <a:xfrm>
            <a:off x="428625" y="4176713"/>
            <a:ext cx="1285875" cy="5715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	güzel </a:t>
            </a:r>
          </a:p>
        </p:txBody>
      </p:sp>
      <p:sp>
        <p:nvSpPr>
          <p:cNvPr id="5" name="2 İçerik Yer Tutucusu">
            <a:extLst>
              <a:ext uri="{FF2B5EF4-FFF2-40B4-BE49-F238E27FC236}">
                <a16:creationId xmlns:a16="http://schemas.microsoft.com/office/drawing/2014/main" id="{D192FDE0-DBA4-4785-8C39-6DB9C3233B55}"/>
              </a:ext>
            </a:extLst>
          </p:cNvPr>
          <p:cNvSpPr txBox="1">
            <a:spLocks/>
          </p:cNvSpPr>
          <p:nvPr/>
        </p:nvSpPr>
        <p:spPr>
          <a:xfrm>
            <a:off x="1428750" y="4143375"/>
            <a:ext cx="2000250" cy="10001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	</a:t>
            </a:r>
            <a:r>
              <a:rPr lang="tr-TR" sz="2600" u="sng" dirty="0">
                <a:solidFill>
                  <a:srgbClr val="FF0000"/>
                </a:solidFill>
                <a:latin typeface="+mn-lt"/>
                <a:cs typeface="+mn-cs"/>
              </a:rPr>
              <a:t>çocuk</a:t>
            </a:r>
          </a:p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    İsim</a:t>
            </a:r>
            <a:r>
              <a:rPr lang="tr-TR" sz="2600" u="sng" dirty="0">
                <a:latin typeface="+mn-lt"/>
                <a:cs typeface="+mn-cs"/>
              </a:rPr>
              <a:t> </a:t>
            </a:r>
          </a:p>
        </p:txBody>
      </p:sp>
      <p:sp>
        <p:nvSpPr>
          <p:cNvPr id="6" name="2 İçerik Yer Tutucusu">
            <a:extLst>
              <a:ext uri="{FF2B5EF4-FFF2-40B4-BE49-F238E27FC236}">
                <a16:creationId xmlns:a16="http://schemas.microsoft.com/office/drawing/2014/main" id="{AC39DBF1-14BA-47C9-AC2F-87860916ACA0}"/>
              </a:ext>
            </a:extLst>
          </p:cNvPr>
          <p:cNvSpPr txBox="1">
            <a:spLocks/>
          </p:cNvSpPr>
          <p:nvPr/>
        </p:nvSpPr>
        <p:spPr>
          <a:xfrm>
            <a:off x="3286125" y="4176713"/>
            <a:ext cx="2000250" cy="50006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	</a:t>
            </a:r>
            <a:r>
              <a:rPr lang="tr-TR" sz="2600" u="sng" dirty="0">
                <a:solidFill>
                  <a:srgbClr val="FF0000"/>
                </a:solidFill>
                <a:latin typeface="+mn-lt"/>
                <a:cs typeface="+mn-cs"/>
              </a:rPr>
              <a:t>SIFAT</a:t>
            </a:r>
            <a:endParaRPr lang="tr-TR" sz="2600" u="sng" dirty="0">
              <a:latin typeface="+mn-lt"/>
              <a:cs typeface="+mn-cs"/>
            </a:endParaRPr>
          </a:p>
        </p:txBody>
      </p:sp>
      <p:sp>
        <p:nvSpPr>
          <p:cNvPr id="18" name="2 İçerik Yer Tutucusu">
            <a:extLst>
              <a:ext uri="{FF2B5EF4-FFF2-40B4-BE49-F238E27FC236}">
                <a16:creationId xmlns:a16="http://schemas.microsoft.com/office/drawing/2014/main" id="{DEA40A61-4FE3-4792-B9E8-2A72846C2F61}"/>
              </a:ext>
            </a:extLst>
          </p:cNvPr>
          <p:cNvSpPr txBox="1">
            <a:spLocks/>
          </p:cNvSpPr>
          <p:nvPr/>
        </p:nvSpPr>
        <p:spPr>
          <a:xfrm>
            <a:off x="1428750" y="4143375"/>
            <a:ext cx="2214563" cy="100012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	</a:t>
            </a:r>
            <a:r>
              <a:rPr lang="tr-TR" sz="2600" u="sng" dirty="0">
                <a:solidFill>
                  <a:srgbClr val="FF0000"/>
                </a:solidFill>
                <a:latin typeface="+mn-lt"/>
                <a:cs typeface="+mn-cs"/>
              </a:rPr>
              <a:t>konuşuyor.</a:t>
            </a:r>
          </a:p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        Fiil</a:t>
            </a:r>
            <a:r>
              <a:rPr lang="tr-TR" sz="2600" u="sng" dirty="0">
                <a:latin typeface="+mn-lt"/>
                <a:cs typeface="+mn-cs"/>
              </a:rPr>
              <a:t> </a:t>
            </a:r>
          </a:p>
        </p:txBody>
      </p:sp>
      <p:sp>
        <p:nvSpPr>
          <p:cNvPr id="19" name="2 İçerik Yer Tutucusu">
            <a:extLst>
              <a:ext uri="{FF2B5EF4-FFF2-40B4-BE49-F238E27FC236}">
                <a16:creationId xmlns:a16="http://schemas.microsoft.com/office/drawing/2014/main" id="{F9340EDC-8472-4519-81CE-127ACDDD797B}"/>
              </a:ext>
            </a:extLst>
          </p:cNvPr>
          <p:cNvSpPr txBox="1">
            <a:spLocks/>
          </p:cNvSpPr>
          <p:nvPr/>
        </p:nvSpPr>
        <p:spPr>
          <a:xfrm>
            <a:off x="3286125" y="4176713"/>
            <a:ext cx="2000250" cy="50006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	</a:t>
            </a:r>
            <a:r>
              <a:rPr lang="tr-TR" sz="2600" u="sng" dirty="0">
                <a:solidFill>
                  <a:srgbClr val="FF0000"/>
                </a:solidFill>
                <a:latin typeface="+mn-lt"/>
                <a:cs typeface="+mn-cs"/>
              </a:rPr>
              <a:t>ZARF</a:t>
            </a:r>
            <a:endParaRPr lang="tr-TR" sz="2600" u="sng" dirty="0">
              <a:latin typeface="+mn-lt"/>
              <a:cs typeface="+mn-cs"/>
            </a:endParaRPr>
          </a:p>
        </p:txBody>
      </p:sp>
      <p:sp>
        <p:nvSpPr>
          <p:cNvPr id="20" name="19 Aşağı Bükülü Ok">
            <a:extLst>
              <a:ext uri="{FF2B5EF4-FFF2-40B4-BE49-F238E27FC236}">
                <a16:creationId xmlns:a16="http://schemas.microsoft.com/office/drawing/2014/main" id="{735604ED-A0C3-4FD5-BFEA-4D9B47E6B054}"/>
              </a:ext>
            </a:extLst>
          </p:cNvPr>
          <p:cNvSpPr/>
          <p:nvPr/>
        </p:nvSpPr>
        <p:spPr>
          <a:xfrm>
            <a:off x="1214438" y="3870325"/>
            <a:ext cx="1357312" cy="42862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>
              <a:solidFill>
                <a:schemeClr val="tx1"/>
              </a:solidFill>
            </a:endParaRPr>
          </a:p>
        </p:txBody>
      </p:sp>
      <p:sp>
        <p:nvSpPr>
          <p:cNvPr id="21" name="20 Aşağı Bükülü Ok">
            <a:extLst>
              <a:ext uri="{FF2B5EF4-FFF2-40B4-BE49-F238E27FC236}">
                <a16:creationId xmlns:a16="http://schemas.microsoft.com/office/drawing/2014/main" id="{87A77D55-87C6-47BD-8108-A4AF7E02A2FC}"/>
              </a:ext>
            </a:extLst>
          </p:cNvPr>
          <p:cNvSpPr/>
          <p:nvPr/>
        </p:nvSpPr>
        <p:spPr>
          <a:xfrm>
            <a:off x="1214438" y="3857625"/>
            <a:ext cx="1357312" cy="428625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" grpId="1"/>
      <p:bldP spid="6" grpId="0"/>
      <p:bldP spid="6" grpId="1"/>
      <p:bldP spid="18" grpId="0"/>
      <p:bldP spid="19" grpId="0"/>
      <p:bldP spid="20" grpId="0" animBg="1"/>
      <p:bldP spid="21" grpId="0" animBg="1"/>
      <p:bldP spid="2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2 İçerik Yer Tutucusu">
            <a:extLst>
              <a:ext uri="{FF2B5EF4-FFF2-40B4-BE49-F238E27FC236}">
                <a16:creationId xmlns:a16="http://schemas.microsoft.com/office/drawing/2014/main" id="{5C2412CA-3513-403D-B024-765ABCDA5C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88" y="1071563"/>
            <a:ext cx="8229600" cy="142875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/>
              <a:t>	Ancak bir sözcük sadece fiili nitelediği için zarf olmaz.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/>
              <a:t>	Zarflar; fiilleri, fiilimsileri, sıfatları veya başka zarfları niteleyen sözcüklerdir. </a:t>
            </a:r>
          </a:p>
        </p:txBody>
      </p:sp>
      <p:sp>
        <p:nvSpPr>
          <p:cNvPr id="4" name="2 İçerik Yer Tutucusu">
            <a:extLst>
              <a:ext uri="{FF2B5EF4-FFF2-40B4-BE49-F238E27FC236}">
                <a16:creationId xmlns:a16="http://schemas.microsoft.com/office/drawing/2014/main" id="{18CF2B09-E06A-4F84-BA5E-3C2E3EC4948D}"/>
              </a:ext>
            </a:extLst>
          </p:cNvPr>
          <p:cNvSpPr txBox="1">
            <a:spLocks/>
          </p:cNvSpPr>
          <p:nvPr/>
        </p:nvSpPr>
        <p:spPr>
          <a:xfrm>
            <a:off x="357188" y="2643188"/>
            <a:ext cx="8229600" cy="50006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	Aşağıdaki örnekleri inceleyelim:</a:t>
            </a:r>
          </a:p>
        </p:txBody>
      </p:sp>
      <p:sp>
        <p:nvSpPr>
          <p:cNvPr id="5" name="2 İçerik Yer Tutucusu">
            <a:extLst>
              <a:ext uri="{FF2B5EF4-FFF2-40B4-BE49-F238E27FC236}">
                <a16:creationId xmlns:a16="http://schemas.microsoft.com/office/drawing/2014/main" id="{6A757480-35D9-4BFD-A1CB-AD672541C509}"/>
              </a:ext>
            </a:extLst>
          </p:cNvPr>
          <p:cNvSpPr txBox="1">
            <a:spLocks/>
          </p:cNvSpPr>
          <p:nvPr/>
        </p:nvSpPr>
        <p:spPr>
          <a:xfrm>
            <a:off x="357188" y="3571875"/>
            <a:ext cx="1500187" cy="500063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	Amcası</a:t>
            </a:r>
          </a:p>
        </p:txBody>
      </p:sp>
      <p:sp>
        <p:nvSpPr>
          <p:cNvPr id="7" name="1 Başlık">
            <a:extLst>
              <a:ext uri="{FF2B5EF4-FFF2-40B4-BE49-F238E27FC236}">
                <a16:creationId xmlns:a16="http://schemas.microsoft.com/office/drawing/2014/main" id="{E7A069B3-D9CB-40C8-8874-E2F9DCFD0DD7}"/>
              </a:ext>
            </a:extLst>
          </p:cNvPr>
          <p:cNvSpPr txBox="1">
            <a:spLocks/>
          </p:cNvSpPr>
          <p:nvPr/>
        </p:nvSpPr>
        <p:spPr bwMode="auto">
          <a:xfrm>
            <a:off x="1928813" y="3509963"/>
            <a:ext cx="1071562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/>
              <a:t>güzel</a:t>
            </a:r>
          </a:p>
        </p:txBody>
      </p:sp>
      <p:sp>
        <p:nvSpPr>
          <p:cNvPr id="8" name="7 Aşağı Bükülü Ok">
            <a:extLst>
              <a:ext uri="{FF2B5EF4-FFF2-40B4-BE49-F238E27FC236}">
                <a16:creationId xmlns:a16="http://schemas.microsoft.com/office/drawing/2014/main" id="{DD9A93DC-1375-4D52-AB0E-885C661E03D5}"/>
              </a:ext>
            </a:extLst>
          </p:cNvPr>
          <p:cNvSpPr/>
          <p:nvPr/>
        </p:nvSpPr>
        <p:spPr>
          <a:xfrm>
            <a:off x="2143125" y="3357563"/>
            <a:ext cx="1428750" cy="28575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>
              <a:solidFill>
                <a:schemeClr val="tx1"/>
              </a:solidFill>
            </a:endParaRPr>
          </a:p>
        </p:txBody>
      </p:sp>
      <p:sp>
        <p:nvSpPr>
          <p:cNvPr id="9" name="1 Başlık">
            <a:extLst>
              <a:ext uri="{FF2B5EF4-FFF2-40B4-BE49-F238E27FC236}">
                <a16:creationId xmlns:a16="http://schemas.microsoft.com/office/drawing/2014/main" id="{A44ABD3E-CD7A-4A7A-BD36-A664FF17C552}"/>
              </a:ext>
            </a:extLst>
          </p:cNvPr>
          <p:cNvSpPr txBox="1">
            <a:spLocks/>
          </p:cNvSpPr>
          <p:nvPr/>
        </p:nvSpPr>
        <p:spPr>
          <a:xfrm>
            <a:off x="2071688" y="4000500"/>
            <a:ext cx="571500" cy="285750"/>
          </a:xfrm>
          <a:prstGeom prst="rect">
            <a:avLst/>
          </a:prstGeom>
        </p:spPr>
        <p:txBody>
          <a:bodyPr lIns="0" rIns="0" bIns="0" anchor="b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>
                <a:latin typeface="+mn-lt"/>
                <a:cs typeface="+mn-cs"/>
              </a:rPr>
              <a:t>sıfat</a:t>
            </a:r>
          </a:p>
        </p:txBody>
      </p:sp>
      <p:sp>
        <p:nvSpPr>
          <p:cNvPr id="10" name="1 Başlık">
            <a:extLst>
              <a:ext uri="{FF2B5EF4-FFF2-40B4-BE49-F238E27FC236}">
                <a16:creationId xmlns:a16="http://schemas.microsoft.com/office/drawing/2014/main" id="{AF5F2A7B-AF75-48E6-B4B5-712B1F5D3280}"/>
              </a:ext>
            </a:extLst>
          </p:cNvPr>
          <p:cNvSpPr txBox="1">
            <a:spLocks/>
          </p:cNvSpPr>
          <p:nvPr/>
        </p:nvSpPr>
        <p:spPr>
          <a:xfrm>
            <a:off x="3429000" y="4000500"/>
            <a:ext cx="571500" cy="285750"/>
          </a:xfrm>
          <a:prstGeom prst="rect">
            <a:avLst/>
          </a:prstGeom>
        </p:spPr>
        <p:txBody>
          <a:bodyPr lIns="0" rIns="0" bIns="0" anchor="b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>
                <a:latin typeface="+mn-lt"/>
                <a:cs typeface="+mn-cs"/>
              </a:rPr>
              <a:t>isim</a:t>
            </a:r>
          </a:p>
        </p:txBody>
      </p:sp>
      <p:sp>
        <p:nvSpPr>
          <p:cNvPr id="11" name="2 İçerik Yer Tutucusu">
            <a:extLst>
              <a:ext uri="{FF2B5EF4-FFF2-40B4-BE49-F238E27FC236}">
                <a16:creationId xmlns:a16="http://schemas.microsoft.com/office/drawing/2014/main" id="{03042CAF-8D57-4465-8319-C1DF8B4EBDD0}"/>
              </a:ext>
            </a:extLst>
          </p:cNvPr>
          <p:cNvSpPr txBox="1">
            <a:spLocks/>
          </p:cNvSpPr>
          <p:nvPr/>
        </p:nvSpPr>
        <p:spPr>
          <a:xfrm>
            <a:off x="2500313" y="3554413"/>
            <a:ext cx="4429125" cy="64293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r>
              <a:rPr lang="tr-TR" sz="2600" dirty="0">
                <a:latin typeface="+mn-lt"/>
                <a:cs typeface="+mn-cs"/>
              </a:rPr>
              <a:t>	bir araba almış.</a:t>
            </a:r>
          </a:p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tr-TR" sz="2600" dirty="0">
              <a:latin typeface="+mn-lt"/>
              <a:cs typeface="+mn-cs"/>
            </a:endParaRPr>
          </a:p>
        </p:txBody>
      </p:sp>
      <p:sp>
        <p:nvSpPr>
          <p:cNvPr id="12" name="2 İçerik Yer Tutucusu">
            <a:extLst>
              <a:ext uri="{FF2B5EF4-FFF2-40B4-BE49-F238E27FC236}">
                <a16:creationId xmlns:a16="http://schemas.microsoft.com/office/drawing/2014/main" id="{B9F7C627-D56B-40D2-8E32-81024F7A65E2}"/>
              </a:ext>
            </a:extLst>
          </p:cNvPr>
          <p:cNvSpPr txBox="1">
            <a:spLocks/>
          </p:cNvSpPr>
          <p:nvPr/>
        </p:nvSpPr>
        <p:spPr>
          <a:xfrm>
            <a:off x="428625" y="5143500"/>
            <a:ext cx="8229600" cy="50006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	</a:t>
            </a:r>
            <a:r>
              <a:rPr lang="tr-TR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Ne kadar güzel?</a:t>
            </a:r>
          </a:p>
        </p:txBody>
      </p:sp>
      <p:sp>
        <p:nvSpPr>
          <p:cNvPr id="13" name="2 İçerik Yer Tutucusu">
            <a:extLst>
              <a:ext uri="{FF2B5EF4-FFF2-40B4-BE49-F238E27FC236}">
                <a16:creationId xmlns:a16="http://schemas.microsoft.com/office/drawing/2014/main" id="{6E158FA4-FC60-40FB-A931-6A1506ADA136}"/>
              </a:ext>
            </a:extLst>
          </p:cNvPr>
          <p:cNvSpPr txBox="1">
            <a:spLocks/>
          </p:cNvSpPr>
          <p:nvPr/>
        </p:nvSpPr>
        <p:spPr>
          <a:xfrm>
            <a:off x="1428750" y="3554413"/>
            <a:ext cx="2000250" cy="50006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	</a:t>
            </a:r>
            <a:r>
              <a:rPr lang="tr-TR" sz="2600" u="sng" dirty="0">
                <a:solidFill>
                  <a:srgbClr val="FF0000"/>
                </a:solidFill>
                <a:latin typeface="+mn-lt"/>
                <a:cs typeface="+mn-cs"/>
              </a:rPr>
              <a:t>çok</a:t>
            </a:r>
            <a:endParaRPr lang="tr-TR" sz="2600" u="sng" dirty="0">
              <a:latin typeface="+mn-lt"/>
              <a:cs typeface="+mn-cs"/>
            </a:endParaRPr>
          </a:p>
        </p:txBody>
      </p:sp>
      <p:sp>
        <p:nvSpPr>
          <p:cNvPr id="15" name="14 Aşağı Bükülü Ok">
            <a:extLst>
              <a:ext uri="{FF2B5EF4-FFF2-40B4-BE49-F238E27FC236}">
                <a16:creationId xmlns:a16="http://schemas.microsoft.com/office/drawing/2014/main" id="{41E12DA1-2F89-4DBE-9B27-F82CBA663272}"/>
              </a:ext>
            </a:extLst>
          </p:cNvPr>
          <p:cNvSpPr/>
          <p:nvPr/>
        </p:nvSpPr>
        <p:spPr>
          <a:xfrm>
            <a:off x="1928813" y="3429000"/>
            <a:ext cx="1000125" cy="21431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>
              <a:solidFill>
                <a:schemeClr val="tx1"/>
              </a:solidFill>
            </a:endParaRPr>
          </a:p>
        </p:txBody>
      </p:sp>
      <p:sp>
        <p:nvSpPr>
          <p:cNvPr id="16" name="1 Başlık">
            <a:extLst>
              <a:ext uri="{FF2B5EF4-FFF2-40B4-BE49-F238E27FC236}">
                <a16:creationId xmlns:a16="http://schemas.microsoft.com/office/drawing/2014/main" id="{99043E95-629E-4C63-9B77-9EDA3D27230E}"/>
              </a:ext>
            </a:extLst>
          </p:cNvPr>
          <p:cNvSpPr txBox="1">
            <a:spLocks/>
          </p:cNvSpPr>
          <p:nvPr/>
        </p:nvSpPr>
        <p:spPr>
          <a:xfrm>
            <a:off x="1857375" y="4000500"/>
            <a:ext cx="571500" cy="285750"/>
          </a:xfrm>
          <a:prstGeom prst="rect">
            <a:avLst/>
          </a:prstGeom>
        </p:spPr>
        <p:txBody>
          <a:bodyPr lIns="0" rIns="0" bIns="0" anchor="b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>
                <a:latin typeface="+mn-lt"/>
                <a:cs typeface="+mn-cs"/>
              </a:rPr>
              <a:t>zarf</a:t>
            </a:r>
          </a:p>
        </p:txBody>
      </p:sp>
      <p:sp>
        <p:nvSpPr>
          <p:cNvPr id="14" name="2 İçerik Yer Tutucusu">
            <a:extLst>
              <a:ext uri="{FF2B5EF4-FFF2-40B4-BE49-F238E27FC236}">
                <a16:creationId xmlns:a16="http://schemas.microsoft.com/office/drawing/2014/main" id="{4A352162-40B6-4A0C-BE35-53A99FAC6770}"/>
              </a:ext>
            </a:extLst>
          </p:cNvPr>
          <p:cNvSpPr txBox="1">
            <a:spLocks/>
          </p:cNvSpPr>
          <p:nvPr/>
        </p:nvSpPr>
        <p:spPr>
          <a:xfrm>
            <a:off x="428625" y="4500563"/>
            <a:ext cx="8229600" cy="500062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	</a:t>
            </a:r>
            <a:r>
              <a:rPr lang="tr-TR" sz="33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Nasıl</a:t>
            </a:r>
            <a:r>
              <a:rPr lang="tr-TR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tr-TR" sz="33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araba</a:t>
            </a:r>
            <a:r>
              <a:rPr lang="tr-TR" sz="3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4.44444E-6 -3.7037E-6 L 0.06494 -3.7037E-6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0" y="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2.5E-6 3.33333E-6 L 0.07674 0.00092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00" y="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6 L 0.07101 -0.00209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0" y="-10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7" grpId="1"/>
      <p:bldP spid="7" grpId="2"/>
      <p:bldP spid="8" grpId="0" animBg="1"/>
      <p:bldP spid="9" grpId="0"/>
      <p:bldP spid="9" grpId="1"/>
      <p:bldP spid="9" grpId="2"/>
      <p:bldP spid="10" grpId="0"/>
      <p:bldP spid="11" grpId="0"/>
      <p:bldP spid="11" grpId="1"/>
      <p:bldP spid="12" grpId="0"/>
      <p:bldP spid="13" grpId="0"/>
      <p:bldP spid="15" grpId="0" animBg="1"/>
      <p:bldP spid="16" grpId="0"/>
      <p:bldP spid="16" grpId="1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4005BBB0-461B-45C5-B45E-4A6800C0D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188" y="1714500"/>
            <a:ext cx="8229600" cy="785813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/>
              <a:t>Ağır ağır ilerleyen konvoya bakıp iç geçirdi.</a:t>
            </a:r>
          </a:p>
        </p:txBody>
      </p:sp>
      <p:sp>
        <p:nvSpPr>
          <p:cNvPr id="5" name="2 İçerik Yer Tutucusu">
            <a:extLst>
              <a:ext uri="{FF2B5EF4-FFF2-40B4-BE49-F238E27FC236}">
                <a16:creationId xmlns:a16="http://schemas.microsoft.com/office/drawing/2014/main" id="{C86F7E30-5A27-4E2C-9EB0-12529EE3778A}"/>
              </a:ext>
            </a:extLst>
          </p:cNvPr>
          <p:cNvSpPr txBox="1">
            <a:spLocks/>
          </p:cNvSpPr>
          <p:nvPr/>
        </p:nvSpPr>
        <p:spPr>
          <a:xfrm>
            <a:off x="285750" y="3571875"/>
            <a:ext cx="1571625" cy="5000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	Seninle</a:t>
            </a:r>
          </a:p>
        </p:txBody>
      </p:sp>
      <p:sp>
        <p:nvSpPr>
          <p:cNvPr id="7" name="1 Başlık">
            <a:extLst>
              <a:ext uri="{FF2B5EF4-FFF2-40B4-BE49-F238E27FC236}">
                <a16:creationId xmlns:a16="http://schemas.microsoft.com/office/drawing/2014/main" id="{2C28AE2A-98BE-4C9D-83F1-9270CDD648A4}"/>
              </a:ext>
            </a:extLst>
          </p:cNvPr>
          <p:cNvSpPr txBox="1">
            <a:spLocks/>
          </p:cNvSpPr>
          <p:nvPr/>
        </p:nvSpPr>
        <p:spPr bwMode="auto">
          <a:xfrm>
            <a:off x="1928813" y="3509963"/>
            <a:ext cx="1071562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/>
              <a:t>fazla</a:t>
            </a:r>
          </a:p>
        </p:txBody>
      </p:sp>
      <p:sp>
        <p:nvSpPr>
          <p:cNvPr id="8" name="7 Aşağı Bükülü Ok">
            <a:extLst>
              <a:ext uri="{FF2B5EF4-FFF2-40B4-BE49-F238E27FC236}">
                <a16:creationId xmlns:a16="http://schemas.microsoft.com/office/drawing/2014/main" id="{18C74B9F-70EA-4BDE-A9A9-1FB1CDE94C41}"/>
              </a:ext>
            </a:extLst>
          </p:cNvPr>
          <p:cNvSpPr/>
          <p:nvPr/>
        </p:nvSpPr>
        <p:spPr>
          <a:xfrm>
            <a:off x="2143125" y="3357563"/>
            <a:ext cx="1428750" cy="28575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>
              <a:solidFill>
                <a:schemeClr val="tx1"/>
              </a:solidFill>
            </a:endParaRPr>
          </a:p>
        </p:txBody>
      </p:sp>
      <p:sp>
        <p:nvSpPr>
          <p:cNvPr id="9" name="1 Başlık">
            <a:extLst>
              <a:ext uri="{FF2B5EF4-FFF2-40B4-BE49-F238E27FC236}">
                <a16:creationId xmlns:a16="http://schemas.microsoft.com/office/drawing/2014/main" id="{3E0EE16B-63A8-4C3D-A756-962516C0542F}"/>
              </a:ext>
            </a:extLst>
          </p:cNvPr>
          <p:cNvSpPr txBox="1">
            <a:spLocks/>
          </p:cNvSpPr>
          <p:nvPr/>
        </p:nvSpPr>
        <p:spPr>
          <a:xfrm>
            <a:off x="2071688" y="4000500"/>
            <a:ext cx="571500" cy="285750"/>
          </a:xfrm>
          <a:prstGeom prst="rect">
            <a:avLst/>
          </a:prstGeom>
        </p:spPr>
        <p:txBody>
          <a:bodyPr lIns="0" rIns="0" bIns="0" anchor="b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>
                <a:latin typeface="+mn-lt"/>
                <a:cs typeface="+mn-cs"/>
              </a:rPr>
              <a:t>Zarf </a:t>
            </a:r>
          </a:p>
        </p:txBody>
      </p:sp>
      <p:sp>
        <p:nvSpPr>
          <p:cNvPr id="10" name="1 Başlık">
            <a:extLst>
              <a:ext uri="{FF2B5EF4-FFF2-40B4-BE49-F238E27FC236}">
                <a16:creationId xmlns:a16="http://schemas.microsoft.com/office/drawing/2014/main" id="{7F0FF34D-BD78-4BB8-869B-FBCAF8E06F21}"/>
              </a:ext>
            </a:extLst>
          </p:cNvPr>
          <p:cNvSpPr txBox="1">
            <a:spLocks/>
          </p:cNvSpPr>
          <p:nvPr/>
        </p:nvSpPr>
        <p:spPr>
          <a:xfrm>
            <a:off x="3429000" y="4000500"/>
            <a:ext cx="571500" cy="285750"/>
          </a:xfrm>
          <a:prstGeom prst="rect">
            <a:avLst/>
          </a:prstGeom>
        </p:spPr>
        <p:txBody>
          <a:bodyPr lIns="0" rIns="0" bIns="0" anchor="b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>
                <a:latin typeface="+mn-lt"/>
                <a:cs typeface="+mn-cs"/>
              </a:rPr>
              <a:t>fiil</a:t>
            </a:r>
          </a:p>
        </p:txBody>
      </p:sp>
      <p:sp>
        <p:nvSpPr>
          <p:cNvPr id="11" name="2 İçerik Yer Tutucusu">
            <a:extLst>
              <a:ext uri="{FF2B5EF4-FFF2-40B4-BE49-F238E27FC236}">
                <a16:creationId xmlns:a16="http://schemas.microsoft.com/office/drawing/2014/main" id="{B53FEA48-FDE5-4226-B33E-BFC6305E3964}"/>
              </a:ext>
            </a:extLst>
          </p:cNvPr>
          <p:cNvSpPr txBox="1">
            <a:spLocks/>
          </p:cNvSpPr>
          <p:nvPr/>
        </p:nvSpPr>
        <p:spPr>
          <a:xfrm>
            <a:off x="2500313" y="3554413"/>
            <a:ext cx="4429125" cy="64293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defRPr/>
            </a:pPr>
            <a:r>
              <a:rPr lang="tr-TR" sz="2600" dirty="0">
                <a:latin typeface="+mn-lt"/>
                <a:cs typeface="+mn-cs"/>
              </a:rPr>
              <a:t>	konuşamadık.</a:t>
            </a:r>
          </a:p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tr-TR" sz="2600" dirty="0">
              <a:latin typeface="+mn-lt"/>
              <a:cs typeface="+mn-cs"/>
            </a:endParaRPr>
          </a:p>
        </p:txBody>
      </p:sp>
      <p:sp>
        <p:nvSpPr>
          <p:cNvPr id="12" name="2 İçerik Yer Tutucusu">
            <a:extLst>
              <a:ext uri="{FF2B5EF4-FFF2-40B4-BE49-F238E27FC236}">
                <a16:creationId xmlns:a16="http://schemas.microsoft.com/office/drawing/2014/main" id="{9134F8F3-4000-4362-97D0-475328024892}"/>
              </a:ext>
            </a:extLst>
          </p:cNvPr>
          <p:cNvSpPr txBox="1">
            <a:spLocks/>
          </p:cNvSpPr>
          <p:nvPr/>
        </p:nvSpPr>
        <p:spPr>
          <a:xfrm>
            <a:off x="428625" y="4643438"/>
            <a:ext cx="8229600" cy="500062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tr-TR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Ne kadar fazla?</a:t>
            </a:r>
          </a:p>
        </p:txBody>
      </p:sp>
      <p:sp>
        <p:nvSpPr>
          <p:cNvPr id="13" name="2 İçerik Yer Tutucusu">
            <a:extLst>
              <a:ext uri="{FF2B5EF4-FFF2-40B4-BE49-F238E27FC236}">
                <a16:creationId xmlns:a16="http://schemas.microsoft.com/office/drawing/2014/main" id="{2DCF8CFA-ECBB-4645-83FC-E5F40A408C5D}"/>
              </a:ext>
            </a:extLst>
          </p:cNvPr>
          <p:cNvSpPr txBox="1">
            <a:spLocks/>
          </p:cNvSpPr>
          <p:nvPr/>
        </p:nvSpPr>
        <p:spPr>
          <a:xfrm>
            <a:off x="1428750" y="3554413"/>
            <a:ext cx="2000250" cy="50006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	</a:t>
            </a:r>
            <a:r>
              <a:rPr lang="tr-TR" sz="2600" u="sng" dirty="0">
                <a:solidFill>
                  <a:srgbClr val="FF0000"/>
                </a:solidFill>
                <a:latin typeface="+mn-lt"/>
                <a:cs typeface="+mn-cs"/>
              </a:rPr>
              <a:t>çok</a:t>
            </a:r>
            <a:endParaRPr lang="tr-TR" sz="2600" u="sng" dirty="0">
              <a:latin typeface="+mn-lt"/>
              <a:cs typeface="+mn-cs"/>
            </a:endParaRPr>
          </a:p>
        </p:txBody>
      </p:sp>
      <p:sp>
        <p:nvSpPr>
          <p:cNvPr id="15" name="14 Aşağı Bükülü Ok">
            <a:extLst>
              <a:ext uri="{FF2B5EF4-FFF2-40B4-BE49-F238E27FC236}">
                <a16:creationId xmlns:a16="http://schemas.microsoft.com/office/drawing/2014/main" id="{BB1D5779-7108-4885-8DB1-78EC096D7F23}"/>
              </a:ext>
            </a:extLst>
          </p:cNvPr>
          <p:cNvSpPr/>
          <p:nvPr/>
        </p:nvSpPr>
        <p:spPr>
          <a:xfrm>
            <a:off x="1928813" y="3429000"/>
            <a:ext cx="1000125" cy="214313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>
              <a:solidFill>
                <a:schemeClr val="tx1"/>
              </a:solidFill>
            </a:endParaRPr>
          </a:p>
        </p:txBody>
      </p:sp>
      <p:sp>
        <p:nvSpPr>
          <p:cNvPr id="16" name="1 Başlık">
            <a:extLst>
              <a:ext uri="{FF2B5EF4-FFF2-40B4-BE49-F238E27FC236}">
                <a16:creationId xmlns:a16="http://schemas.microsoft.com/office/drawing/2014/main" id="{43F7EEA9-8B36-4D38-85AE-AF3B7C4BCA18}"/>
              </a:ext>
            </a:extLst>
          </p:cNvPr>
          <p:cNvSpPr txBox="1">
            <a:spLocks/>
          </p:cNvSpPr>
          <p:nvPr/>
        </p:nvSpPr>
        <p:spPr>
          <a:xfrm>
            <a:off x="1857375" y="4000500"/>
            <a:ext cx="571500" cy="285750"/>
          </a:xfrm>
          <a:prstGeom prst="rect">
            <a:avLst/>
          </a:prstGeom>
        </p:spPr>
        <p:txBody>
          <a:bodyPr lIns="0" rIns="0" bIns="0" anchor="b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>
                <a:latin typeface="+mn-lt"/>
                <a:cs typeface="+mn-cs"/>
              </a:rPr>
              <a:t>zarf</a:t>
            </a:r>
          </a:p>
        </p:txBody>
      </p:sp>
      <p:sp>
        <p:nvSpPr>
          <p:cNvPr id="14" name="1 Başlık">
            <a:extLst>
              <a:ext uri="{FF2B5EF4-FFF2-40B4-BE49-F238E27FC236}">
                <a16:creationId xmlns:a16="http://schemas.microsoft.com/office/drawing/2014/main" id="{9EABB2DF-6B01-47DB-8C63-221699EE4BC6}"/>
              </a:ext>
            </a:extLst>
          </p:cNvPr>
          <p:cNvSpPr txBox="1">
            <a:spLocks/>
          </p:cNvSpPr>
          <p:nvPr/>
        </p:nvSpPr>
        <p:spPr>
          <a:xfrm>
            <a:off x="1928813" y="2214563"/>
            <a:ext cx="857250" cy="285750"/>
          </a:xfrm>
          <a:prstGeom prst="rect">
            <a:avLst/>
          </a:prstGeom>
        </p:spPr>
        <p:txBody>
          <a:bodyPr lIns="0" rIns="0" bIns="0" anchor="b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>
                <a:latin typeface="+mn-lt"/>
                <a:cs typeface="+mn-cs"/>
              </a:rPr>
              <a:t>fiilimsi</a:t>
            </a:r>
          </a:p>
        </p:txBody>
      </p:sp>
      <p:sp>
        <p:nvSpPr>
          <p:cNvPr id="17" name="16 Aşağı Bükülü Ok">
            <a:extLst>
              <a:ext uri="{FF2B5EF4-FFF2-40B4-BE49-F238E27FC236}">
                <a16:creationId xmlns:a16="http://schemas.microsoft.com/office/drawing/2014/main" id="{92AF1688-9C6B-4785-89AE-E797286FD093}"/>
              </a:ext>
            </a:extLst>
          </p:cNvPr>
          <p:cNvSpPr/>
          <p:nvPr/>
        </p:nvSpPr>
        <p:spPr>
          <a:xfrm>
            <a:off x="1000125" y="1428750"/>
            <a:ext cx="1428750" cy="28575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>
              <a:solidFill>
                <a:schemeClr val="tx1"/>
              </a:solidFill>
            </a:endParaRPr>
          </a:p>
        </p:txBody>
      </p:sp>
      <p:sp>
        <p:nvSpPr>
          <p:cNvPr id="18" name="1 Başlık">
            <a:extLst>
              <a:ext uri="{FF2B5EF4-FFF2-40B4-BE49-F238E27FC236}">
                <a16:creationId xmlns:a16="http://schemas.microsoft.com/office/drawing/2014/main" id="{9C83AEBA-240A-4ACD-BAAE-EDE372A5E68F}"/>
              </a:ext>
            </a:extLst>
          </p:cNvPr>
          <p:cNvSpPr txBox="1">
            <a:spLocks/>
          </p:cNvSpPr>
          <p:nvPr/>
        </p:nvSpPr>
        <p:spPr>
          <a:xfrm>
            <a:off x="571500" y="2214563"/>
            <a:ext cx="857250" cy="285750"/>
          </a:xfrm>
          <a:prstGeom prst="rect">
            <a:avLst/>
          </a:prstGeom>
        </p:spPr>
        <p:txBody>
          <a:bodyPr lIns="0" rIns="0" bIns="0" anchor="b">
            <a:normAutofit fontScale="92500" lnSpcReduction="1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dirty="0">
                <a:latin typeface="+mn-lt"/>
                <a:cs typeface="+mn-cs"/>
              </a:rPr>
              <a:t>zarf</a:t>
            </a:r>
          </a:p>
        </p:txBody>
      </p:sp>
      <p:cxnSp>
        <p:nvCxnSpPr>
          <p:cNvPr id="21" name="20 Düz Bağlayıcı">
            <a:extLst>
              <a:ext uri="{FF2B5EF4-FFF2-40B4-BE49-F238E27FC236}">
                <a16:creationId xmlns:a16="http://schemas.microsoft.com/office/drawing/2014/main" id="{7D6F393D-2BC5-42FE-A88E-9DC82374EB76}"/>
              </a:ext>
            </a:extLst>
          </p:cNvPr>
          <p:cNvCxnSpPr/>
          <p:nvPr/>
        </p:nvCxnSpPr>
        <p:spPr>
          <a:xfrm>
            <a:off x="1738313" y="2143125"/>
            <a:ext cx="1214437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Düz Bağlayıcı">
            <a:extLst>
              <a:ext uri="{FF2B5EF4-FFF2-40B4-BE49-F238E27FC236}">
                <a16:creationId xmlns:a16="http://schemas.microsoft.com/office/drawing/2014/main" id="{88B6C5F9-97FE-487A-980D-0B309CEDD56B}"/>
              </a:ext>
            </a:extLst>
          </p:cNvPr>
          <p:cNvCxnSpPr/>
          <p:nvPr/>
        </p:nvCxnSpPr>
        <p:spPr>
          <a:xfrm>
            <a:off x="463550" y="2143125"/>
            <a:ext cx="11430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 İçerik Yer Tutucusu">
            <a:extLst>
              <a:ext uri="{FF2B5EF4-FFF2-40B4-BE49-F238E27FC236}">
                <a16:creationId xmlns:a16="http://schemas.microsoft.com/office/drawing/2014/main" id="{F6C2026D-A79F-4601-B7FA-427742F3287B}"/>
              </a:ext>
            </a:extLst>
          </p:cNvPr>
          <p:cNvSpPr txBox="1">
            <a:spLocks/>
          </p:cNvSpPr>
          <p:nvPr/>
        </p:nvSpPr>
        <p:spPr>
          <a:xfrm>
            <a:off x="142875" y="2571750"/>
            <a:ext cx="8229600" cy="50006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tr-TR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	Nasıl ilerleyen?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8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4.44444E-6 -3.7037E-6 L 0.06494 -3.7037E-6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0" y="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2.5E-6 3.33333E-6 L 0.07674 0.00092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00" y="0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6 L 0.07101 -0.00209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0" y="-100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9060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7" grpId="1"/>
      <p:bldP spid="7" grpId="2"/>
      <p:bldP spid="8" grpId="0" animBg="1"/>
      <p:bldP spid="8" grpId="1" animBg="1"/>
      <p:bldP spid="9" grpId="0"/>
      <p:bldP spid="9" grpId="1"/>
      <p:bldP spid="9" grpId="2"/>
      <p:bldP spid="10" grpId="0"/>
      <p:bldP spid="10" grpId="1"/>
      <p:bldP spid="11" grpId="0"/>
      <p:bldP spid="11" grpId="1"/>
      <p:bldP spid="12" grpId="0"/>
      <p:bldP spid="13" grpId="0"/>
      <p:bldP spid="15" grpId="0" animBg="1"/>
      <p:bldP spid="16" grpId="0"/>
      <p:bldP spid="16" grpId="1"/>
      <p:bldP spid="14" grpId="0"/>
      <p:bldP spid="17" grpId="0" animBg="1"/>
      <p:bldP spid="18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İçerik Yer Tutucusu">
            <a:extLst>
              <a:ext uri="{FF2B5EF4-FFF2-40B4-BE49-F238E27FC236}">
                <a16:creationId xmlns:a16="http://schemas.microsoft.com/office/drawing/2014/main" id="{34B81A9A-72A6-4C1D-B897-0266B897F41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00034" y="1071546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>
            <a:extLst>
              <a:ext uri="{FF2B5EF4-FFF2-40B4-BE49-F238E27FC236}">
                <a16:creationId xmlns:a16="http://schemas.microsoft.com/office/drawing/2014/main" id="{D00B7E17-1423-46D6-A80C-1D43E484E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altLang="tr-TR"/>
              <a:t>ZAMAN ZARFLARI</a:t>
            </a:r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76828167-B092-4F64-90E6-62C6A0E42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163"/>
            <a:ext cx="8472488" cy="993775"/>
          </a:xfrm>
        </p:spPr>
        <p:txBody>
          <a:bodyPr/>
          <a:lstStyle/>
          <a:p>
            <a:pPr eaLnBrk="1" hangingPunct="1"/>
            <a:r>
              <a:rPr lang="tr-TR" altLang="tr-TR" sz="2400" b="1"/>
              <a:t>Fiillerin, fiilimsilerin anlamlarını zaman bakımından niteleyen, “ne zaman” sorusuna cevap veren zarflardır.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z="2400"/>
              <a:t>	</a:t>
            </a:r>
          </a:p>
        </p:txBody>
      </p:sp>
      <p:sp>
        <p:nvSpPr>
          <p:cNvPr id="4" name="2 İçerik Yer Tutucusu">
            <a:extLst>
              <a:ext uri="{FF2B5EF4-FFF2-40B4-BE49-F238E27FC236}">
                <a16:creationId xmlns:a16="http://schemas.microsoft.com/office/drawing/2014/main" id="{8DE38AD2-B100-4BE3-9D67-C28B58D055E2}"/>
              </a:ext>
            </a:extLst>
          </p:cNvPr>
          <p:cNvSpPr txBox="1">
            <a:spLocks/>
          </p:cNvSpPr>
          <p:nvPr/>
        </p:nvSpPr>
        <p:spPr bwMode="auto">
          <a:xfrm>
            <a:off x="428625" y="3071813"/>
            <a:ext cx="1571625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	Dedem 	</a:t>
            </a:r>
          </a:p>
        </p:txBody>
      </p:sp>
      <p:sp>
        <p:nvSpPr>
          <p:cNvPr id="5" name="2 İçerik Yer Tutucusu">
            <a:extLst>
              <a:ext uri="{FF2B5EF4-FFF2-40B4-BE49-F238E27FC236}">
                <a16:creationId xmlns:a16="http://schemas.microsoft.com/office/drawing/2014/main" id="{C84D891F-FC48-42E8-A816-9819802D531F}"/>
              </a:ext>
            </a:extLst>
          </p:cNvPr>
          <p:cNvSpPr txBox="1">
            <a:spLocks/>
          </p:cNvSpPr>
          <p:nvPr/>
        </p:nvSpPr>
        <p:spPr bwMode="auto">
          <a:xfrm>
            <a:off x="1643063" y="3071813"/>
            <a:ext cx="2357437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	</a:t>
            </a:r>
            <a:r>
              <a:rPr lang="tr-TR" sz="2600" dirty="0">
                <a:solidFill>
                  <a:srgbClr val="FF0000"/>
                </a:solidFill>
                <a:latin typeface="+mn-lt"/>
                <a:cs typeface="+mn-cs"/>
              </a:rPr>
              <a:t>dün</a:t>
            </a:r>
            <a:r>
              <a:rPr lang="tr-TR" sz="2600" dirty="0">
                <a:latin typeface="+mn-lt"/>
                <a:cs typeface="+mn-cs"/>
              </a:rPr>
              <a:t> </a:t>
            </a:r>
            <a:r>
              <a:rPr lang="tr-TR" sz="2600" dirty="0">
                <a:solidFill>
                  <a:srgbClr val="FF0000"/>
                </a:solidFill>
                <a:latin typeface="+mn-lt"/>
                <a:cs typeface="+mn-cs"/>
              </a:rPr>
              <a:t>akşam</a:t>
            </a:r>
            <a:r>
              <a:rPr lang="tr-TR" sz="2600" dirty="0">
                <a:latin typeface="+mn-lt"/>
                <a:cs typeface="+mn-cs"/>
              </a:rPr>
              <a:t>	</a:t>
            </a:r>
          </a:p>
        </p:txBody>
      </p:sp>
      <p:sp>
        <p:nvSpPr>
          <p:cNvPr id="6" name="2 İçerik Yer Tutucusu">
            <a:extLst>
              <a:ext uri="{FF2B5EF4-FFF2-40B4-BE49-F238E27FC236}">
                <a16:creationId xmlns:a16="http://schemas.microsoft.com/office/drawing/2014/main" id="{D4466889-9A44-4944-A8EA-D6366DA0A571}"/>
              </a:ext>
            </a:extLst>
          </p:cNvPr>
          <p:cNvSpPr txBox="1">
            <a:spLocks/>
          </p:cNvSpPr>
          <p:nvPr/>
        </p:nvSpPr>
        <p:spPr bwMode="auto">
          <a:xfrm>
            <a:off x="3357563" y="3060700"/>
            <a:ext cx="1071562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600" dirty="0">
                <a:solidFill>
                  <a:srgbClr val="FF0000"/>
                </a:solidFill>
                <a:latin typeface="+mn-lt"/>
                <a:cs typeface="+mn-cs"/>
              </a:rPr>
              <a:t>	geç</a:t>
            </a:r>
          </a:p>
        </p:txBody>
      </p:sp>
      <p:sp>
        <p:nvSpPr>
          <p:cNvPr id="7" name="2 İçerik Yer Tutucusu">
            <a:extLst>
              <a:ext uri="{FF2B5EF4-FFF2-40B4-BE49-F238E27FC236}">
                <a16:creationId xmlns:a16="http://schemas.microsoft.com/office/drawing/2014/main" id="{BA56041C-DF60-4801-B8FB-684834A01D54}"/>
              </a:ext>
            </a:extLst>
          </p:cNvPr>
          <p:cNvSpPr txBox="1">
            <a:spLocks/>
          </p:cNvSpPr>
          <p:nvPr/>
        </p:nvSpPr>
        <p:spPr bwMode="auto">
          <a:xfrm>
            <a:off x="1643063" y="3071813"/>
            <a:ext cx="1500187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	uyudu.</a:t>
            </a:r>
          </a:p>
        </p:txBody>
      </p:sp>
      <p:sp>
        <p:nvSpPr>
          <p:cNvPr id="8" name="2 İçerik Yer Tutucusu">
            <a:extLst>
              <a:ext uri="{FF2B5EF4-FFF2-40B4-BE49-F238E27FC236}">
                <a16:creationId xmlns:a16="http://schemas.microsoft.com/office/drawing/2014/main" id="{06EECA70-B02A-4F9A-A1E7-7D2453A82041}"/>
              </a:ext>
            </a:extLst>
          </p:cNvPr>
          <p:cNvSpPr txBox="1">
            <a:spLocks/>
          </p:cNvSpPr>
          <p:nvPr/>
        </p:nvSpPr>
        <p:spPr bwMode="auto">
          <a:xfrm>
            <a:off x="785813" y="3786188"/>
            <a:ext cx="3500437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	</a:t>
            </a:r>
            <a:r>
              <a:rPr lang="tr-TR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Ne zaman uyudu? </a:t>
            </a:r>
            <a:r>
              <a:rPr lang="tr-TR" sz="2600" dirty="0">
                <a:latin typeface="+mn-lt"/>
                <a:cs typeface="+mn-cs"/>
              </a:rPr>
              <a:t>	</a:t>
            </a:r>
          </a:p>
        </p:txBody>
      </p:sp>
      <p:sp>
        <p:nvSpPr>
          <p:cNvPr id="9" name="2 İçerik Yer Tutucusu">
            <a:extLst>
              <a:ext uri="{FF2B5EF4-FFF2-40B4-BE49-F238E27FC236}">
                <a16:creationId xmlns:a16="http://schemas.microsoft.com/office/drawing/2014/main" id="{C02DD21B-A074-4412-8912-EC141C84EA3E}"/>
              </a:ext>
            </a:extLst>
          </p:cNvPr>
          <p:cNvSpPr txBox="1">
            <a:spLocks/>
          </p:cNvSpPr>
          <p:nvPr/>
        </p:nvSpPr>
        <p:spPr bwMode="auto">
          <a:xfrm>
            <a:off x="785813" y="4500563"/>
            <a:ext cx="3500437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600" dirty="0">
                <a:latin typeface="+mn-lt"/>
                <a:cs typeface="+mn-cs"/>
              </a:rPr>
              <a:t>	</a:t>
            </a:r>
            <a:r>
              <a:rPr lang="tr-TR" sz="2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Ne zaman uyudu? </a:t>
            </a:r>
            <a:r>
              <a:rPr lang="tr-TR" sz="2600" dirty="0">
                <a:latin typeface="+mn-lt"/>
                <a:cs typeface="+mn-cs"/>
              </a:rPr>
              <a:t>	</a:t>
            </a:r>
          </a:p>
        </p:txBody>
      </p:sp>
      <p:sp>
        <p:nvSpPr>
          <p:cNvPr id="10" name="2 İçerik Yer Tutucusu">
            <a:extLst>
              <a:ext uri="{FF2B5EF4-FFF2-40B4-BE49-F238E27FC236}">
                <a16:creationId xmlns:a16="http://schemas.microsoft.com/office/drawing/2014/main" id="{A1622787-3F95-41DA-801A-4AF8B4191744}"/>
              </a:ext>
            </a:extLst>
          </p:cNvPr>
          <p:cNvSpPr txBox="1">
            <a:spLocks/>
          </p:cNvSpPr>
          <p:nvPr/>
        </p:nvSpPr>
        <p:spPr bwMode="auto">
          <a:xfrm>
            <a:off x="428625" y="5143500"/>
            <a:ext cx="8229600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1" hangingPunct="1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tr-TR" sz="2000" dirty="0">
                <a:latin typeface="+mn-lt"/>
                <a:cs typeface="+mn-cs"/>
              </a:rPr>
              <a:t>	Sabah, akşam, dün, erken, geç, yarın, şimdi, sonra... gibi zaman bildiren sözcükler yükleme sorulan “Ne zaman” sorusuna cevap veriyorlarsa ZAMAN ZARFI olurlar.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7.40741E-7 L 0.18594 7.40741E-7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00" y="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594 -3.33333E-6 L 0.26458 -3.33333E-6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0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7" grpId="1"/>
      <p:bldP spid="7" grpId="2"/>
      <p:bldP spid="8" grpId="0"/>
      <p:bldP spid="9" grpId="0"/>
      <p:bldP spid="10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598</TotalTime>
  <Words>1028</Words>
  <Application>Microsoft Office PowerPoint</Application>
  <PresentationFormat>Ekran Gösterisi (4:3)</PresentationFormat>
  <Paragraphs>353</Paragraphs>
  <Slides>33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38" baseType="lpstr">
      <vt:lpstr>Arial</vt:lpstr>
      <vt:lpstr>Calibri</vt:lpstr>
      <vt:lpstr>Constantia</vt:lpstr>
      <vt:lpstr>Wingdings 2</vt:lpstr>
      <vt:lpstr>Akış</vt:lpstr>
      <vt:lpstr>ZARFLAR (BELİRTEÇLER)</vt:lpstr>
      <vt:lpstr>PowerPoint Sunusu</vt:lpstr>
      <vt:lpstr>Bütün</vt:lpstr>
      <vt:lpstr>Maçta</vt:lpstr>
      <vt:lpstr>ZARF</vt:lpstr>
      <vt:lpstr>PowerPoint Sunusu</vt:lpstr>
      <vt:lpstr>PowerPoint Sunusu</vt:lpstr>
      <vt:lpstr>PowerPoint Sunusu</vt:lpstr>
      <vt:lpstr>ZAMAN ZARFLARI</vt:lpstr>
      <vt:lpstr>ÖRNEKLER</vt:lpstr>
      <vt:lpstr>DURUM ZARFLARI</vt:lpstr>
      <vt:lpstr>ÖRNEKLER</vt:lpstr>
      <vt:lpstr>YER – YÖN ZARFLARI</vt:lpstr>
      <vt:lpstr>ÖRNEKLER</vt:lpstr>
      <vt:lpstr>MİKTAR (AZLIK – ÇOKLUK) ZARFLARI</vt:lpstr>
      <vt:lpstr>ÖRNEKLER</vt:lpstr>
      <vt:lpstr>SORU ZARFLARI</vt:lpstr>
      <vt:lpstr>ÖNEMLİ !!!</vt:lpstr>
      <vt:lpstr>SORU 1</vt:lpstr>
      <vt:lpstr>SORU 2</vt:lpstr>
      <vt:lpstr>SORU 3</vt:lpstr>
      <vt:lpstr>SORU 4</vt:lpstr>
      <vt:lpstr>SORU 5</vt:lpstr>
      <vt:lpstr>SORU 6</vt:lpstr>
      <vt:lpstr>SORU 7</vt:lpstr>
      <vt:lpstr>SORU 8</vt:lpstr>
      <vt:lpstr>SORU 9</vt:lpstr>
      <vt:lpstr>SORU 10</vt:lpstr>
      <vt:lpstr>SORU 11</vt:lpstr>
      <vt:lpstr>SORU 12</vt:lpstr>
      <vt:lpstr>SORU 13</vt:lpstr>
      <vt:lpstr>SORU 14</vt:lpstr>
      <vt:lpstr>SORU 15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ZARFLAR</dc:title>
  <dc:creator>Kafka</dc:creator>
  <cp:lastModifiedBy>Ihsan Aslan</cp:lastModifiedBy>
  <cp:revision>66</cp:revision>
  <dcterms:modified xsi:type="dcterms:W3CDTF">2020-02-25T07:10:32Z</dcterms:modified>
</cp:coreProperties>
</file>