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: Köşeleri Yuvarlatılmış 1">
            <a:extLst>
              <a:ext uri="{FF2B5EF4-FFF2-40B4-BE49-F238E27FC236}">
                <a16:creationId xmlns:a16="http://schemas.microsoft.com/office/drawing/2014/main" id="{2C3C1F27-9BDF-4B17-918C-614D7C46FD67}"/>
              </a:ext>
            </a:extLst>
          </p:cNvPr>
          <p:cNvSpPr/>
          <p:nvPr/>
        </p:nvSpPr>
        <p:spPr>
          <a:xfrm>
            <a:off x="1417982" y="1789042"/>
            <a:ext cx="7885043" cy="3564835"/>
          </a:xfrm>
          <a:prstGeom prst="roundRect">
            <a:avLst>
              <a:gd name="adj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1500" b="1" dirty="0">
                <a:solidFill>
                  <a:srgbClr val="C00000"/>
                </a:solidFill>
              </a:rPr>
              <a:t>ÖRTÜLÜ </a:t>
            </a:r>
          </a:p>
          <a:p>
            <a:pPr algn="ctr"/>
            <a:r>
              <a:rPr lang="tr-TR" sz="11500" b="1" dirty="0">
                <a:solidFill>
                  <a:srgbClr val="C00000"/>
                </a:solidFill>
              </a:rPr>
              <a:t>ANLAM</a:t>
            </a:r>
          </a:p>
        </p:txBody>
      </p:sp>
    </p:spTree>
    <p:extLst>
      <p:ext uri="{BB962C8B-B14F-4D97-AF65-F5344CB8AC3E}">
        <p14:creationId xmlns:p14="http://schemas.microsoft.com/office/powerpoint/2010/main" val="2646177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Ã¶rtÃ¼lÃ¼ anlam ile ilgili gÃ¶rsel sonucu">
            <a:extLst>
              <a:ext uri="{FF2B5EF4-FFF2-40B4-BE49-F238E27FC236}">
                <a16:creationId xmlns:a16="http://schemas.microsoft.com/office/drawing/2014/main" id="{CAA23A77-6D52-4008-B1EA-83654575C0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636" y="615274"/>
            <a:ext cx="8707241" cy="5229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75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Ã¶rtÃ¼lÃ¼ anlam ile ilgili gÃ¶rsel sonucu">
            <a:extLst>
              <a:ext uri="{FF2B5EF4-FFF2-40B4-BE49-F238E27FC236}">
                <a16:creationId xmlns:a16="http://schemas.microsoft.com/office/drawing/2014/main" id="{50E277A1-6C42-4A69-8FE3-87E0902559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7" t="-1256" r="1483" b="23411"/>
          <a:stretch/>
        </p:blipFill>
        <p:spPr bwMode="auto">
          <a:xfrm>
            <a:off x="413686" y="477078"/>
            <a:ext cx="11317541" cy="5539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4023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Ã¶rtÃ¼lÃ¼ anlam ile ilgili gÃ¶rsel sonucu">
            <a:extLst>
              <a:ext uri="{FF2B5EF4-FFF2-40B4-BE49-F238E27FC236}">
                <a16:creationId xmlns:a16="http://schemas.microsoft.com/office/drawing/2014/main" id="{D66FC14B-8BEF-4C58-B83C-A19B58B3D4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1" t="21180" r="4683" b="11242"/>
          <a:stretch/>
        </p:blipFill>
        <p:spPr bwMode="auto">
          <a:xfrm>
            <a:off x="588709" y="622851"/>
            <a:ext cx="9986526" cy="562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6766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Ã¶rtÃ¼lÃ¼ anlam ile ilgili gÃ¶rsel sonucu">
            <a:extLst>
              <a:ext uri="{FF2B5EF4-FFF2-40B4-BE49-F238E27FC236}">
                <a16:creationId xmlns:a16="http://schemas.microsoft.com/office/drawing/2014/main" id="{677CF198-B6D2-47B4-9688-0862315DA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174" y="435780"/>
            <a:ext cx="7023651" cy="5800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0827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Ã¶rtÃ¼lÃ¼ anlam ile ilgili gÃ¶rsel sonucu">
            <a:extLst>
              <a:ext uri="{FF2B5EF4-FFF2-40B4-BE49-F238E27FC236}">
                <a16:creationId xmlns:a16="http://schemas.microsoft.com/office/drawing/2014/main" id="{67F8CF22-5CA9-4C85-B484-D7B0C1E115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5905" y="265043"/>
            <a:ext cx="6780190" cy="5717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743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8461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7309F5A-0986-463B-88EA-2890DFC583B7}"/>
              </a:ext>
            </a:extLst>
          </p:cNvPr>
          <p:cNvSpPr/>
          <p:nvPr/>
        </p:nvSpPr>
        <p:spPr>
          <a:xfrm>
            <a:off x="781878" y="913248"/>
            <a:ext cx="10986052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3600" dirty="0">
                <a:solidFill>
                  <a:srgbClr val="222222"/>
                </a:solidFill>
                <a:latin typeface="Segoe UI" panose="020B0502040204020203" pitchFamily="34" charset="0"/>
              </a:rPr>
              <a:t>Cümlede açık olarak söylenmediği halde, cümlenin anlamından veya cümledeki bazı ifadelerden çıkarılabilen anlama </a:t>
            </a:r>
            <a:r>
              <a:rPr lang="tr-TR" sz="3600" b="1" dirty="0">
                <a:solidFill>
                  <a:srgbClr val="222222"/>
                </a:solidFill>
                <a:latin typeface="Segoe UI" panose="020B0502040204020203" pitchFamily="34" charset="0"/>
              </a:rPr>
              <a:t>örtülü </a:t>
            </a:r>
            <a:r>
              <a:rPr lang="tr-TR" sz="3600" b="1" dirty="0">
                <a:solidFill>
                  <a:srgbClr val="FF0000"/>
                </a:solidFill>
                <a:latin typeface="Segoe UI" panose="020B0502040204020203" pitchFamily="34" charset="0"/>
              </a:rPr>
              <a:t>anlam</a:t>
            </a:r>
            <a:r>
              <a:rPr lang="tr-TR" sz="3600" dirty="0">
                <a:solidFill>
                  <a:srgbClr val="222222"/>
                </a:solidFill>
                <a:latin typeface="Segoe UI" panose="020B0502040204020203" pitchFamily="34" charset="0"/>
              </a:rPr>
              <a:t> denir. 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58094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04227D0-B3B9-4F18-82BC-F9F334A917F5}"/>
              </a:ext>
            </a:extLst>
          </p:cNvPr>
          <p:cNvSpPr/>
          <p:nvPr/>
        </p:nvSpPr>
        <p:spPr>
          <a:xfrm>
            <a:off x="916397" y="580647"/>
            <a:ext cx="6125395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nb-NO" sz="4000" dirty="0">
                <a:solidFill>
                  <a:srgbClr val="333333"/>
                </a:solidFill>
                <a:latin typeface="Times New Roman" panose="02020603050405020304" pitchFamily="18" charset="0"/>
              </a:rPr>
              <a:t>“Bu sene de tatile gitmedik.”</a:t>
            </a:r>
            <a:endParaRPr lang="tr-TR" sz="40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3E68AEE-0EC2-4CD8-9C7B-2A2D89FB9DE6}"/>
              </a:ext>
            </a:extLst>
          </p:cNvPr>
          <p:cNvSpPr/>
          <p:nvPr/>
        </p:nvSpPr>
        <p:spPr>
          <a:xfrm>
            <a:off x="496849" y="2011882"/>
            <a:ext cx="8520281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it-IT" sz="3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“Geçtiğimiz yıllarda da tatile gidilememe”</a:t>
            </a:r>
            <a:endParaRPr lang="tr-TR" sz="3600" b="1" dirty="0">
              <a:solidFill>
                <a:srgbClr val="C00000"/>
              </a:solidFill>
            </a:endParaRPr>
          </a:p>
        </p:txBody>
      </p:sp>
      <p:sp>
        <p:nvSpPr>
          <p:cNvPr id="4" name="Dikdörtgen: Köşeleri Yuvarlatılmış 3">
            <a:extLst>
              <a:ext uri="{FF2B5EF4-FFF2-40B4-BE49-F238E27FC236}">
                <a16:creationId xmlns:a16="http://schemas.microsoft.com/office/drawing/2014/main" id="{33331322-87D8-434D-9114-9A01625763EC}"/>
              </a:ext>
            </a:extLst>
          </p:cNvPr>
          <p:cNvSpPr/>
          <p:nvPr/>
        </p:nvSpPr>
        <p:spPr>
          <a:xfrm>
            <a:off x="9197009" y="2011882"/>
            <a:ext cx="2252869" cy="64633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anlamı çıkar.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2992A599-6DCE-471A-90E3-D38155129719}"/>
              </a:ext>
            </a:extLst>
          </p:cNvPr>
          <p:cNvSpPr/>
          <p:nvPr/>
        </p:nvSpPr>
        <p:spPr>
          <a:xfrm>
            <a:off x="838929" y="3613666"/>
            <a:ext cx="682751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Bir türlü ısınamadım bu arkadaşına.</a:t>
            </a:r>
            <a:endParaRPr lang="tr-TR" sz="3200" dirty="0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6FD7943B-EA3D-42F1-9527-8A5CDCB8F6BD}"/>
              </a:ext>
            </a:extLst>
          </p:cNvPr>
          <p:cNvSpPr/>
          <p:nvPr/>
        </p:nvSpPr>
        <p:spPr>
          <a:xfrm>
            <a:off x="496849" y="4981616"/>
            <a:ext cx="727314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600" i="1" dirty="0">
                <a:solidFill>
                  <a:srgbClr val="C00000"/>
                </a:solidFill>
                <a:latin typeface="Comic Sans Ms" panose="030F0702030302020204" pitchFamily="66" charset="0"/>
              </a:rPr>
              <a:t>(Daha önce de pek sevmiyordum.)</a:t>
            </a:r>
            <a:endParaRPr lang="tr-TR" sz="3600" dirty="0">
              <a:solidFill>
                <a:srgbClr val="C00000"/>
              </a:solidFill>
            </a:endParaRPr>
          </a:p>
        </p:txBody>
      </p:sp>
      <p:sp>
        <p:nvSpPr>
          <p:cNvPr id="7" name="Dikdörtgen: Köşeleri Yuvarlatılmış 6">
            <a:extLst>
              <a:ext uri="{FF2B5EF4-FFF2-40B4-BE49-F238E27FC236}">
                <a16:creationId xmlns:a16="http://schemas.microsoft.com/office/drawing/2014/main" id="{11FBCF4C-1B26-4EE3-8E9A-8262025BB056}"/>
              </a:ext>
            </a:extLst>
          </p:cNvPr>
          <p:cNvSpPr/>
          <p:nvPr/>
        </p:nvSpPr>
        <p:spPr>
          <a:xfrm>
            <a:off x="8070574" y="4981615"/>
            <a:ext cx="2252869" cy="64633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anlamı çıkar.</a:t>
            </a:r>
          </a:p>
        </p:txBody>
      </p:sp>
    </p:spTree>
    <p:extLst>
      <p:ext uri="{BB962C8B-B14F-4D97-AF65-F5344CB8AC3E}">
        <p14:creationId xmlns:p14="http://schemas.microsoft.com/office/powerpoint/2010/main" val="3250920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BC010A2-CA94-4930-8704-5260A49CA30D}"/>
              </a:ext>
            </a:extLst>
          </p:cNvPr>
          <p:cNvSpPr/>
          <p:nvPr/>
        </p:nvSpPr>
        <p:spPr>
          <a:xfrm>
            <a:off x="1788752" y="487882"/>
            <a:ext cx="9281708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Bir cümlede örtülü anlam üç şekilde oluşturulmaktadır: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40B0768-840C-4735-A465-C7DBC9F974A0}"/>
              </a:ext>
            </a:extLst>
          </p:cNvPr>
          <p:cNvSpPr/>
          <p:nvPr/>
        </p:nvSpPr>
        <p:spPr>
          <a:xfrm>
            <a:off x="3950401" y="1508300"/>
            <a:ext cx="4958409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b="1" dirty="0">
                <a:solidFill>
                  <a:srgbClr val="3366FF"/>
                </a:solidFill>
                <a:latin typeface="Times New Roman" panose="02020603050405020304" pitchFamily="18" charset="0"/>
              </a:rPr>
              <a:t>1) “de” bağlacı yardımıyla:</a:t>
            </a:r>
            <a:endParaRPr lang="tr-TR" sz="3200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4C1D59A-FE45-4E8B-B27D-FE30E0F49583}"/>
              </a:ext>
            </a:extLst>
          </p:cNvPr>
          <p:cNvSpPr/>
          <p:nvPr/>
        </p:nvSpPr>
        <p:spPr>
          <a:xfrm>
            <a:off x="384313" y="2807012"/>
            <a:ext cx="5711687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800" dirty="0">
                <a:solidFill>
                  <a:srgbClr val="333333"/>
                </a:solidFill>
                <a:latin typeface="Times New Roman" panose="02020603050405020304" pitchFamily="18" charset="0"/>
              </a:rPr>
              <a:t>Kenan da yıl sonunda takdir almıştı. </a:t>
            </a:r>
            <a:endParaRPr lang="tr-TR" sz="28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F217A936-16FD-44D9-B34B-DB1A9BC0D7E6}"/>
              </a:ext>
            </a:extLst>
          </p:cNvPr>
          <p:cNvSpPr/>
          <p:nvPr/>
        </p:nvSpPr>
        <p:spPr>
          <a:xfrm>
            <a:off x="6237818" y="2837789"/>
            <a:ext cx="5739905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(Diğerlerinin de takdir aldığını anlıyoruz.)</a:t>
            </a:r>
            <a:endParaRPr lang="tr-TR" sz="2400" b="1" dirty="0">
              <a:solidFill>
                <a:srgbClr val="C00000"/>
              </a:solidFill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B978455C-ECE3-40C4-873E-0F151F6B1C00}"/>
              </a:ext>
            </a:extLst>
          </p:cNvPr>
          <p:cNvSpPr/>
          <p:nvPr/>
        </p:nvSpPr>
        <p:spPr>
          <a:xfrm>
            <a:off x="384313" y="4059246"/>
            <a:ext cx="5389617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de-DE" sz="2800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Babam</a:t>
            </a:r>
            <a:r>
              <a:rPr lang="de-DE" sz="2800" dirty="0">
                <a:solidFill>
                  <a:srgbClr val="333333"/>
                </a:solidFill>
                <a:latin typeface="Times New Roman" panose="02020603050405020304" pitchFamily="18" charset="0"/>
              </a:rPr>
              <a:t> da </a:t>
            </a:r>
            <a:r>
              <a:rPr lang="de-DE" sz="2800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gitmeme</a:t>
            </a:r>
            <a:r>
              <a:rPr lang="de-DE" sz="2800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de-DE" sz="2800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izin</a:t>
            </a:r>
            <a:r>
              <a:rPr lang="de-DE" sz="2800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de-DE" sz="2800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vermemişti</a:t>
            </a:r>
            <a:r>
              <a:rPr lang="de-DE" sz="2800" dirty="0">
                <a:solidFill>
                  <a:srgbClr val="333333"/>
                </a:solidFill>
                <a:latin typeface="Times New Roman" panose="02020603050405020304" pitchFamily="18" charset="0"/>
              </a:rPr>
              <a:t>.</a:t>
            </a:r>
            <a:endParaRPr lang="tr-TR" sz="2800" dirty="0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0E33EAF8-6757-402C-9B7E-3270260A9130}"/>
              </a:ext>
            </a:extLst>
          </p:cNvPr>
          <p:cNvSpPr/>
          <p:nvPr/>
        </p:nvSpPr>
        <p:spPr>
          <a:xfrm>
            <a:off x="6059770" y="3864737"/>
            <a:ext cx="6096000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tr-TR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(İzin vermeyenin sadece baba değil, başkalarının da olduğunu anlıyoruz.)</a:t>
            </a:r>
            <a:endParaRPr lang="tr-TR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63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7A793A5-B9C9-4DCE-9760-D6BA2DE21394}"/>
              </a:ext>
            </a:extLst>
          </p:cNvPr>
          <p:cNvSpPr/>
          <p:nvPr/>
        </p:nvSpPr>
        <p:spPr>
          <a:xfrm>
            <a:off x="3290280" y="487882"/>
            <a:ext cx="7237879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b="1" dirty="0">
                <a:solidFill>
                  <a:srgbClr val="3366FF"/>
                </a:solidFill>
                <a:latin typeface="Times New Roman" panose="02020603050405020304" pitchFamily="18" charset="0"/>
              </a:rPr>
              <a:t>2) Karşılaştırma (Kıyaslama) yapılarak:</a:t>
            </a:r>
            <a:endParaRPr lang="tr-TR" sz="32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6F03058-50C2-4161-81B8-A48B792963D4}"/>
              </a:ext>
            </a:extLst>
          </p:cNvPr>
          <p:cNvSpPr/>
          <p:nvPr/>
        </p:nvSpPr>
        <p:spPr>
          <a:xfrm>
            <a:off x="523716" y="1879242"/>
            <a:ext cx="3778599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dirty="0">
                <a:solidFill>
                  <a:srgbClr val="333333"/>
                </a:solidFill>
                <a:latin typeface="Times New Roman" panose="02020603050405020304" pitchFamily="18" charset="0"/>
              </a:rPr>
              <a:t>Bu oda daha sıcakmış</a:t>
            </a:r>
            <a:endParaRPr lang="tr-TR" sz="3200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AD17912-4D2D-4CC7-BC80-4F4BFF9EF193}"/>
              </a:ext>
            </a:extLst>
          </p:cNvPr>
          <p:cNvSpPr/>
          <p:nvPr/>
        </p:nvSpPr>
        <p:spPr>
          <a:xfrm>
            <a:off x="4560398" y="1929917"/>
            <a:ext cx="7111627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(Diğer odaların burası kadar sıcak olmadığını anlayabiliyoruz.)</a:t>
            </a:r>
            <a:endParaRPr lang="tr-TR" sz="2000" b="1" dirty="0">
              <a:solidFill>
                <a:srgbClr val="C00000"/>
              </a:solidFill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6576BA31-3278-46AC-82A5-BC8F34DFDEC4}"/>
              </a:ext>
            </a:extLst>
          </p:cNvPr>
          <p:cNvSpPr/>
          <p:nvPr/>
        </p:nvSpPr>
        <p:spPr>
          <a:xfrm>
            <a:off x="266994" y="3429000"/>
            <a:ext cx="4953600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2000" b="1" dirty="0">
                <a:solidFill>
                  <a:srgbClr val="333333"/>
                </a:solidFill>
                <a:latin typeface="Times New Roman" panose="02020603050405020304" pitchFamily="18" charset="0"/>
              </a:rPr>
              <a:t>İstanbul’un en güzel manzarası buradaydı. </a:t>
            </a:r>
            <a:endParaRPr lang="tr-TR" sz="2000" b="1" dirty="0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A1974C3C-46BC-4C9F-926A-52ED6FF3FA34}"/>
              </a:ext>
            </a:extLst>
          </p:cNvPr>
          <p:cNvSpPr/>
          <p:nvPr/>
        </p:nvSpPr>
        <p:spPr>
          <a:xfrm>
            <a:off x="5420139" y="3305889"/>
            <a:ext cx="6096000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tr-TR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(Diğer yerlerin manzarasının burası kadar beğenilmediğini anlıyoruz.)</a:t>
            </a:r>
            <a:endParaRPr lang="tr-TR" sz="2000" b="1" dirty="0">
              <a:solidFill>
                <a:srgbClr val="C00000"/>
              </a:solidFill>
            </a:endParaRP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C1F5CE94-8AA3-46BA-B755-392EC25F94F4}"/>
              </a:ext>
            </a:extLst>
          </p:cNvPr>
          <p:cNvSpPr/>
          <p:nvPr/>
        </p:nvSpPr>
        <p:spPr>
          <a:xfrm>
            <a:off x="212492" y="5112747"/>
            <a:ext cx="500810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Ahmet sınıfın en çalışkan öğrencisiydi.</a:t>
            </a:r>
            <a:endParaRPr lang="tr-TR" sz="2400" dirty="0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F9000365-C23D-4C89-A6A0-38A33AC08438}"/>
              </a:ext>
            </a:extLst>
          </p:cNvPr>
          <p:cNvSpPr/>
          <p:nvPr/>
        </p:nvSpPr>
        <p:spPr>
          <a:xfrm>
            <a:off x="5420139" y="4989637"/>
            <a:ext cx="6096000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tr-TR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(Çalışkanlık anlamında sınıf arkadaşlarının Ahmet kadar başarılı olmadığını anlıyoruz.)</a:t>
            </a:r>
            <a:endParaRPr lang="tr-TR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67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986EECC-FC7F-4DCC-939F-85DA740F4A92}"/>
              </a:ext>
            </a:extLst>
          </p:cNvPr>
          <p:cNvSpPr/>
          <p:nvPr/>
        </p:nvSpPr>
        <p:spPr>
          <a:xfrm>
            <a:off x="3738604" y="474629"/>
            <a:ext cx="5361148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b="1" dirty="0">
                <a:solidFill>
                  <a:srgbClr val="3366FF"/>
                </a:solidFill>
                <a:latin typeface="Times New Roman" panose="02020603050405020304" pitchFamily="18" charset="0"/>
              </a:rPr>
              <a:t>3) Aşamalı durumlar yoluyla:</a:t>
            </a:r>
            <a:endParaRPr lang="tr-TR" sz="32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6CE6D0A-35D6-47C6-BB30-9C40DB9F95DC}"/>
              </a:ext>
            </a:extLst>
          </p:cNvPr>
          <p:cNvSpPr/>
          <p:nvPr/>
        </p:nvSpPr>
        <p:spPr>
          <a:xfrm>
            <a:off x="185845" y="1650231"/>
            <a:ext cx="9474989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Okulda disiplin olayları artmaya başladı.</a:t>
            </a:r>
            <a:endParaRPr lang="tr-TR" sz="3200" b="1" dirty="0">
              <a:solidFill>
                <a:schemeClr val="bg1"/>
              </a:solidFill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A70A5FDA-FF3B-4B88-808D-6E3118D68CC6}"/>
              </a:ext>
            </a:extLst>
          </p:cNvPr>
          <p:cNvSpPr/>
          <p:nvPr/>
        </p:nvSpPr>
        <p:spPr>
          <a:xfrm>
            <a:off x="185846" y="3059668"/>
            <a:ext cx="911718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Akşama doğru yağmur şiddetini artırmaya başladı.</a:t>
            </a:r>
            <a:endParaRPr lang="tr-TR" sz="3200" b="1" dirty="0">
              <a:solidFill>
                <a:schemeClr val="bg1"/>
              </a:solidFill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7757736F-FBF8-4FA8-9AE6-DE47857A6A15}"/>
              </a:ext>
            </a:extLst>
          </p:cNvPr>
          <p:cNvSpPr/>
          <p:nvPr/>
        </p:nvSpPr>
        <p:spPr>
          <a:xfrm>
            <a:off x="185845" y="4361385"/>
            <a:ext cx="6789038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Gün geçtikçe hayat pahalılığı da artıyordu.</a:t>
            </a:r>
            <a:endParaRPr lang="tr-T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47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: Köşeleri Yuvarlatılmış 1">
            <a:extLst>
              <a:ext uri="{FF2B5EF4-FFF2-40B4-BE49-F238E27FC236}">
                <a16:creationId xmlns:a16="http://schemas.microsoft.com/office/drawing/2014/main" id="{98C98D78-F476-43C1-8324-38C7042572E9}"/>
              </a:ext>
            </a:extLst>
          </p:cNvPr>
          <p:cNvSpPr/>
          <p:nvPr/>
        </p:nvSpPr>
        <p:spPr>
          <a:xfrm>
            <a:off x="1205948" y="596348"/>
            <a:ext cx="9382539" cy="9939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rgbClr val="002060"/>
                </a:solidFill>
              </a:rPr>
              <a:t>UYGULAMA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F665107-9BC2-4604-B142-DD3B2E1190DA}"/>
              </a:ext>
            </a:extLst>
          </p:cNvPr>
          <p:cNvSpPr/>
          <p:nvPr/>
        </p:nvSpPr>
        <p:spPr>
          <a:xfrm>
            <a:off x="575737" y="2872553"/>
            <a:ext cx="9333261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600" dirty="0">
                <a:solidFill>
                  <a:srgbClr val="993366"/>
                </a:solidFill>
                <a:latin typeface="Times New Roman" panose="02020603050405020304" pitchFamily="18" charset="0"/>
              </a:rPr>
              <a:t>Yaz lastiği olan araçlar artık trafiğe çıkamayacak.</a:t>
            </a:r>
            <a:endParaRPr lang="tr-TR" sz="3600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59B26612-3216-4034-9392-9192B9939E05}"/>
              </a:ext>
            </a:extLst>
          </p:cNvPr>
          <p:cNvSpPr/>
          <p:nvPr/>
        </p:nvSpPr>
        <p:spPr>
          <a:xfrm>
            <a:off x="575737" y="4616510"/>
            <a:ext cx="8662371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4000" b="1" dirty="0">
                <a:solidFill>
                  <a:srgbClr val="993366"/>
                </a:solidFill>
                <a:latin typeface="Times New Roman" panose="02020603050405020304" pitchFamily="18" charset="0"/>
              </a:rPr>
              <a:t>Tatil eskisi gibi zevk vermiyordu artık.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449567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12E6C08-0F41-465F-804F-A0761F5BB6CD}"/>
              </a:ext>
            </a:extLst>
          </p:cNvPr>
          <p:cNvSpPr/>
          <p:nvPr/>
        </p:nvSpPr>
        <p:spPr>
          <a:xfrm>
            <a:off x="590710" y="713169"/>
            <a:ext cx="8637173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2800" b="1" dirty="0">
                <a:solidFill>
                  <a:srgbClr val="993366"/>
                </a:solidFill>
                <a:latin typeface="Times New Roman" panose="02020603050405020304" pitchFamily="18" charset="0"/>
              </a:rPr>
              <a:t>Eskiden bayramlarda kapıları çalar ve şeker toplardık.</a:t>
            </a:r>
            <a:endParaRPr lang="tr-TR" sz="2800" b="1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2723C0A-29EF-48D9-B651-D2837AD3FA3D}"/>
              </a:ext>
            </a:extLst>
          </p:cNvPr>
          <p:cNvSpPr/>
          <p:nvPr/>
        </p:nvSpPr>
        <p:spPr>
          <a:xfrm>
            <a:off x="590710" y="2117899"/>
            <a:ext cx="592982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600" b="1" dirty="0">
                <a:solidFill>
                  <a:srgbClr val="993366"/>
                </a:solidFill>
                <a:latin typeface="Times New Roman" panose="02020603050405020304" pitchFamily="18" charset="0"/>
              </a:rPr>
              <a:t>Annem sigara içmeyi bıraktı.</a:t>
            </a:r>
            <a:endParaRPr lang="tr-TR" sz="3600" b="1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BD48428-9AC2-469A-987F-1DBC0E4B04B5}"/>
              </a:ext>
            </a:extLst>
          </p:cNvPr>
          <p:cNvSpPr/>
          <p:nvPr/>
        </p:nvSpPr>
        <p:spPr>
          <a:xfrm>
            <a:off x="495961" y="3770605"/>
            <a:ext cx="591700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pt-BR" sz="3600" b="1" dirty="0">
                <a:solidFill>
                  <a:srgbClr val="993366"/>
                </a:solidFill>
                <a:latin typeface="Times New Roman" panose="02020603050405020304" pitchFamily="18" charset="0"/>
              </a:rPr>
              <a:t>Benim de buna canım sıkıldı.</a:t>
            </a:r>
            <a:endParaRPr lang="tr-TR" sz="3600" b="1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C2D8B27F-46EB-4B08-93C7-F80356A82C84}"/>
              </a:ext>
            </a:extLst>
          </p:cNvPr>
          <p:cNvSpPr/>
          <p:nvPr/>
        </p:nvSpPr>
        <p:spPr>
          <a:xfrm>
            <a:off x="590710" y="5298446"/>
            <a:ext cx="7715510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2800" b="1" dirty="0">
                <a:solidFill>
                  <a:srgbClr val="993366"/>
                </a:solidFill>
                <a:latin typeface="Times New Roman" panose="02020603050405020304" pitchFamily="18" charset="0"/>
              </a:rPr>
              <a:t>Ünlü yazar da bu kanunu desteklediğini açıkladı.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262768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82C2756-3D10-45A7-9386-9C052328FA62}"/>
              </a:ext>
            </a:extLst>
          </p:cNvPr>
          <p:cNvSpPr/>
          <p:nvPr/>
        </p:nvSpPr>
        <p:spPr>
          <a:xfrm>
            <a:off x="198879" y="527639"/>
            <a:ext cx="694671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b="1" dirty="0">
                <a:solidFill>
                  <a:srgbClr val="993366"/>
                </a:solidFill>
                <a:latin typeface="Times New Roman" panose="02020603050405020304" pitchFamily="18" charset="0"/>
              </a:rPr>
              <a:t>Eskisinden daha küçük bir eve taşındı.</a:t>
            </a:r>
            <a:endParaRPr lang="tr-TR" sz="3200" b="1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5689860-A4A4-48B2-B870-453E5DADC635}"/>
              </a:ext>
            </a:extLst>
          </p:cNvPr>
          <p:cNvSpPr/>
          <p:nvPr/>
        </p:nvSpPr>
        <p:spPr>
          <a:xfrm>
            <a:off x="367354" y="1985379"/>
            <a:ext cx="9086077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2800" b="1" dirty="0">
                <a:solidFill>
                  <a:srgbClr val="993366"/>
                </a:solidFill>
                <a:latin typeface="Times New Roman" panose="02020603050405020304" pitchFamily="18" charset="0"/>
              </a:rPr>
              <a:t>Onun da hayali bir gün yönetmen koltuğuna oturabilmek.</a:t>
            </a:r>
            <a:endParaRPr lang="tr-TR" sz="2800" b="1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558D1899-C834-4548-89F9-BC41B754B56C}"/>
              </a:ext>
            </a:extLst>
          </p:cNvPr>
          <p:cNvSpPr/>
          <p:nvPr/>
        </p:nvSpPr>
        <p:spPr>
          <a:xfrm>
            <a:off x="367354" y="3275546"/>
            <a:ext cx="8763938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b="1" dirty="0">
                <a:solidFill>
                  <a:srgbClr val="993366"/>
                </a:solidFill>
                <a:latin typeface="Times New Roman" panose="02020603050405020304" pitchFamily="18" charset="0"/>
              </a:rPr>
              <a:t>Okulun en başarılı sınıfı da yarışmaya katılmıştı.</a:t>
            </a:r>
            <a:endParaRPr lang="tr-TR" sz="3200" b="1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6DA5EB01-71AF-4A0E-9993-B9FF4BB693D9}"/>
              </a:ext>
            </a:extLst>
          </p:cNvPr>
          <p:cNvSpPr/>
          <p:nvPr/>
        </p:nvSpPr>
        <p:spPr>
          <a:xfrm>
            <a:off x="367354" y="4682536"/>
            <a:ext cx="7409401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b="1" dirty="0">
                <a:solidFill>
                  <a:srgbClr val="993366"/>
                </a:solidFill>
                <a:latin typeface="Times New Roman" panose="02020603050405020304" pitchFamily="18" charset="0"/>
              </a:rPr>
              <a:t>Bu kitabı diğerlerinden daha çok sevdim.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524867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TM10001114[[fn=Galeri]]</Template>
  <TotalTime>28</TotalTime>
  <Words>250</Words>
  <Application>Microsoft Office PowerPoint</Application>
  <PresentationFormat>Geniş ekran</PresentationFormat>
  <Paragraphs>37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Comic Sans Ms</vt:lpstr>
      <vt:lpstr>Rockwell</vt:lpstr>
      <vt:lpstr>Segoe UI</vt:lpstr>
      <vt:lpstr>Times New Roman</vt:lpstr>
      <vt:lpstr>Galeri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Mehmet</dc:creator>
  <cp:lastModifiedBy>Mehmet</cp:lastModifiedBy>
  <cp:revision>4</cp:revision>
  <dcterms:created xsi:type="dcterms:W3CDTF">2019-09-15T00:30:59Z</dcterms:created>
  <dcterms:modified xsi:type="dcterms:W3CDTF">2019-09-15T22:17:01Z</dcterms:modified>
</cp:coreProperties>
</file>