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tr-TR" smtClean="0"/>
              <a:t>Asıl başlık stili için tıklatın</a:t>
            </a:r>
            <a:endParaRPr kumimoji="0"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
        <p:nvSpPr>
          <p:cNvPr id="10" name="9 Dikdörtgen"/>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9" name="8 Dikdörtgen"/>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Dikdörtgen"/>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Dikey Başlık"/>
          <p:cNvSpPr>
            <a:spLocks noGrp="1"/>
          </p:cNvSpPr>
          <p:nvPr>
            <p:ph type="title" orient="vert"/>
          </p:nvPr>
        </p:nvSpPr>
        <p:spPr>
          <a:xfrm>
            <a:off x="6781800" y="274640"/>
            <a:ext cx="19050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04800"/>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5" name="4 Altbilgi Yer Tutucusu"/>
          <p:cNvSpPr>
            <a:spLocks noGrp="1"/>
          </p:cNvSpPr>
          <p:nvPr>
            <p:ph type="ftr" sz="quarter" idx="11"/>
          </p:nvPr>
        </p:nvSpPr>
        <p:spPr>
          <a:xfrm>
            <a:off x="2640597" y="6377459"/>
            <a:ext cx="3836404" cy="365125"/>
          </a:xfrm>
        </p:spPr>
        <p:txBody>
          <a:bodyPr/>
          <a:lstStyle/>
          <a:p>
            <a:endParaRPr lang="en-US"/>
          </a:p>
        </p:txBody>
      </p:sp>
      <p:sp>
        <p:nvSpPr>
          <p:cNvPr id="6" name="5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Dikdörtgen"/>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8BD707-D9CF-40AE-B4C6-C98DA3205C09}" type="datetimeFigureOut">
              <a:rPr lang="en-US" smtClean="0"/>
              <a:pPr/>
              <a:t>3/20/2016</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6F15528-21DE-4FAA-801E-634DDDAF4B2B}" type="slidenum">
              <a:rPr lang="en-US" smtClean="0"/>
              <a:pPr/>
              <a:t>‹#›</a:t>
            </a:fld>
            <a:endParaRPr lang="en-US"/>
          </a:p>
        </p:txBody>
      </p:sp>
      <p:sp>
        <p:nvSpPr>
          <p:cNvPr id="12" name="11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164592" y="1170432"/>
            <a:ext cx="2523744" cy="201168"/>
          </a:xfrm>
        </p:spPr>
        <p:txBody>
          <a:bodyPr/>
          <a:lstStyle/>
          <a:p>
            <a:fld id="{1D8BD707-D9CF-40AE-B4C6-C98DA3205C09}" type="datetimeFigureOut">
              <a:rPr lang="en-US" smtClean="0"/>
              <a:pPr/>
              <a:t>3/20/2016</a:t>
            </a:fld>
            <a:endParaRPr lang="en-US"/>
          </a:p>
        </p:txBody>
      </p:sp>
      <p:sp>
        <p:nvSpPr>
          <p:cNvPr id="11" name="10 Dikdörtgen"/>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Altbilgi Yer Tutucusu"/>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6 Slayt Numarası Yer Tutucusu"/>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Dikdörtgen"/>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Dikdörtgen"/>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Yer Tutucusu"/>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3/20/2016</a:t>
            </a:fld>
            <a:endParaRPr lang="en-US"/>
          </a:p>
        </p:txBody>
      </p:sp>
      <p:sp>
        <p:nvSpPr>
          <p:cNvPr id="5" name="4 Altbilgi Yer Tutucusu"/>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5 Slayt Numarası Yer Tutucusu"/>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JaTeK" pitchFamily="2" charset="0"/>
              </a:rPr>
              <a:t>SIFATLAR</a:t>
            </a:r>
            <a:endParaRPr lang="tr-TR" dirty="0">
              <a:latin typeface="JaTeK" pitchFamily="2" charset="0"/>
            </a:endParaRPr>
          </a:p>
        </p:txBody>
      </p:sp>
      <p:sp>
        <p:nvSpPr>
          <p:cNvPr id="3" name="2 Alt Başlık"/>
          <p:cNvSpPr>
            <a:spLocks noGrp="1"/>
          </p:cNvSpPr>
          <p:nvPr>
            <p:ph type="subTitle" idx="1"/>
          </p:nvPr>
        </p:nvSpPr>
        <p:spPr/>
        <p:txBody>
          <a:bodyPr/>
          <a:lstStyle/>
          <a:p>
            <a:r>
              <a:rPr lang="tr-TR" dirty="0" smtClean="0">
                <a:latin typeface="JaTeK" pitchFamily="2" charset="0"/>
              </a:rPr>
              <a:t>ÖN AD</a:t>
            </a:r>
            <a:endParaRPr lang="tr-TR" dirty="0">
              <a:latin typeface="JaTeK"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2. Belgisiz Sıfatlar</a:t>
            </a:r>
            <a:endParaRPr lang="tr-TR" dirty="0">
              <a:latin typeface="UlusalOkul.Com Çizgili" pitchFamily="2" charset="0"/>
            </a:endParaRPr>
          </a:p>
        </p:txBody>
      </p:sp>
      <p:sp>
        <p:nvSpPr>
          <p:cNvPr id="3" name="2 İçerik Yer Tutucusu"/>
          <p:cNvSpPr>
            <a:spLocks noGrp="1"/>
          </p:cNvSpPr>
          <p:nvPr>
            <p:ph idx="1"/>
          </p:nvPr>
        </p:nvSpPr>
        <p:spPr/>
        <p:txBody>
          <a:bodyPr>
            <a:normAutofit fontScale="85000" lnSpcReduction="10000"/>
          </a:bodyPr>
          <a:lstStyle/>
          <a:p>
            <a:pPr fontAlgn="base"/>
            <a:r>
              <a:rPr lang="tr-TR" dirty="0" smtClean="0">
                <a:latin typeface="UlusalOkul.Com Çizgili" pitchFamily="2" charset="0"/>
              </a:rPr>
              <a:t>Önüne geldikleri adı tam olarak değil de belli belirsiz belirtirler:</a:t>
            </a:r>
          </a:p>
          <a:p>
            <a:pPr fontAlgn="base"/>
            <a:r>
              <a:rPr lang="tr-TR" dirty="0" smtClean="0">
                <a:latin typeface="UlusalOkul.Com Çizgili" pitchFamily="2" charset="0"/>
              </a:rPr>
              <a:t>• </a:t>
            </a:r>
            <a:r>
              <a:rPr lang="tr-TR" u="sng" dirty="0" smtClean="0">
                <a:latin typeface="UlusalOkul.Com Çizgili" pitchFamily="2" charset="0"/>
              </a:rPr>
              <a:t>Tüm</a:t>
            </a:r>
            <a:r>
              <a:rPr lang="tr-TR" dirty="0" smtClean="0">
                <a:latin typeface="UlusalOkul.Com Çizgili" pitchFamily="2" charset="0"/>
              </a:rPr>
              <a:t> sorunlar çözümlendi.</a:t>
            </a:r>
            <a:br>
              <a:rPr lang="tr-TR" dirty="0" smtClean="0">
                <a:latin typeface="UlusalOkul.Com Çizgili" pitchFamily="2" charset="0"/>
              </a:rPr>
            </a:br>
            <a:r>
              <a:rPr lang="tr-TR" dirty="0" smtClean="0">
                <a:latin typeface="UlusalOkul.Com Çizgili" pitchFamily="2" charset="0"/>
              </a:rPr>
              <a:t>• </a:t>
            </a:r>
            <a:r>
              <a:rPr lang="tr-TR" u="sng" dirty="0" smtClean="0">
                <a:latin typeface="UlusalOkul.Com Çizgili" pitchFamily="2" charset="0"/>
              </a:rPr>
              <a:t>Herhangi bir</a:t>
            </a:r>
            <a:r>
              <a:rPr lang="tr-TR" dirty="0" smtClean="0">
                <a:latin typeface="UlusalOkul.Com Çizgili" pitchFamily="2" charset="0"/>
              </a:rPr>
              <a:t> işi yokmuş.</a:t>
            </a:r>
            <a:br>
              <a:rPr lang="tr-TR" dirty="0" smtClean="0">
                <a:latin typeface="UlusalOkul.Com Çizgili" pitchFamily="2" charset="0"/>
              </a:rPr>
            </a:br>
            <a:r>
              <a:rPr lang="tr-TR" dirty="0" smtClean="0">
                <a:latin typeface="UlusalOkul.Com Çizgili" pitchFamily="2" charset="0"/>
              </a:rPr>
              <a:t>• </a:t>
            </a:r>
            <a:r>
              <a:rPr lang="tr-TR" u="sng" dirty="0" smtClean="0">
                <a:latin typeface="UlusalOkul.Com Çizgili" pitchFamily="2" charset="0"/>
              </a:rPr>
              <a:t>Birkaç</a:t>
            </a:r>
            <a:r>
              <a:rPr lang="tr-TR" dirty="0" smtClean="0">
                <a:latin typeface="UlusalOkul.Com Çizgili" pitchFamily="2" charset="0"/>
              </a:rPr>
              <a:t> gün ortada görünmedi.</a:t>
            </a:r>
            <a:br>
              <a:rPr lang="tr-TR" dirty="0" smtClean="0">
                <a:latin typeface="UlusalOkul.Com Çizgili" pitchFamily="2" charset="0"/>
              </a:rPr>
            </a:br>
            <a:r>
              <a:rPr lang="tr-TR" dirty="0" smtClean="0">
                <a:latin typeface="UlusalOkul.Com Çizgili" pitchFamily="2" charset="0"/>
              </a:rPr>
              <a:t>• Sen de </a:t>
            </a:r>
            <a:r>
              <a:rPr lang="tr-TR" u="sng" dirty="0" smtClean="0">
                <a:latin typeface="UlusalOkul.Com Çizgili" pitchFamily="2" charset="0"/>
              </a:rPr>
              <a:t>bir</a:t>
            </a:r>
            <a:r>
              <a:rPr lang="tr-TR" dirty="0" smtClean="0">
                <a:latin typeface="UlusalOkul.Com Çizgili" pitchFamily="2" charset="0"/>
              </a:rPr>
              <a:t> şey söyle! (“Bir”, “herhangi bir” anlamındaysa belgisiz sıfattır.)</a:t>
            </a:r>
            <a:br>
              <a:rPr lang="tr-TR" dirty="0" smtClean="0">
                <a:latin typeface="UlusalOkul.Com Çizgili" pitchFamily="2" charset="0"/>
              </a:rPr>
            </a:br>
            <a:r>
              <a:rPr lang="tr-TR" dirty="0" smtClean="0">
                <a:latin typeface="UlusalOkul.Com Çizgili" pitchFamily="2" charset="0"/>
              </a:rPr>
              <a:t>• </a:t>
            </a:r>
            <a:r>
              <a:rPr lang="tr-TR" u="sng" dirty="0" smtClean="0">
                <a:latin typeface="UlusalOkul.Com Çizgili" pitchFamily="2" charset="0"/>
              </a:rPr>
              <a:t>Hiçbir</a:t>
            </a:r>
            <a:r>
              <a:rPr lang="tr-TR" dirty="0" smtClean="0">
                <a:latin typeface="UlusalOkul.Com Çizgili" pitchFamily="2" charset="0"/>
              </a:rPr>
              <a:t> duygu sevgi kadar güçlü değildir.</a:t>
            </a:r>
            <a:br>
              <a:rPr lang="tr-TR" dirty="0" smtClean="0">
                <a:latin typeface="UlusalOkul.Com Çizgili" pitchFamily="2" charset="0"/>
              </a:rPr>
            </a:br>
            <a:r>
              <a:rPr lang="tr-TR" dirty="0" smtClean="0">
                <a:latin typeface="UlusalOkul.Com Çizgili" pitchFamily="2" charset="0"/>
              </a:rPr>
              <a:t>• </a:t>
            </a:r>
            <a:r>
              <a:rPr lang="tr-TR" u="sng" dirty="0" smtClean="0">
                <a:latin typeface="UlusalOkul.Com Çizgili" pitchFamily="2" charset="0"/>
              </a:rPr>
              <a:t>Kimi</a:t>
            </a:r>
            <a:r>
              <a:rPr lang="tr-TR" dirty="0" smtClean="0">
                <a:latin typeface="UlusalOkul.Com Çizgili" pitchFamily="2" charset="0"/>
              </a:rPr>
              <a:t> kitaplar, </a:t>
            </a:r>
            <a:r>
              <a:rPr lang="tr-TR" u="sng" dirty="0" smtClean="0">
                <a:latin typeface="UlusalOkul.Com Çizgili" pitchFamily="2" charset="0"/>
              </a:rPr>
              <a:t>birçok</a:t>
            </a:r>
            <a:r>
              <a:rPr lang="tr-TR" dirty="0" smtClean="0">
                <a:latin typeface="UlusalOkul.Com Çizgili" pitchFamily="2" charset="0"/>
              </a:rPr>
              <a:t> iş, </a:t>
            </a:r>
            <a:r>
              <a:rPr lang="tr-TR" u="sng" dirty="0" smtClean="0">
                <a:latin typeface="UlusalOkul.Com Çizgili" pitchFamily="2" charset="0"/>
              </a:rPr>
              <a:t>pek çok</a:t>
            </a:r>
            <a:r>
              <a:rPr lang="tr-TR" dirty="0" smtClean="0">
                <a:latin typeface="UlusalOkul.Com Çizgili" pitchFamily="2" charset="0"/>
              </a:rPr>
              <a:t> eksik, </a:t>
            </a:r>
            <a:r>
              <a:rPr lang="tr-TR" u="sng" dirty="0" smtClean="0">
                <a:latin typeface="UlusalOkul.Com Çizgili" pitchFamily="2" charset="0"/>
              </a:rPr>
              <a:t>birtakım</a:t>
            </a:r>
            <a:r>
              <a:rPr lang="tr-TR" dirty="0" smtClean="0">
                <a:latin typeface="UlusalOkul.Com Çizgili" pitchFamily="2" charset="0"/>
              </a:rPr>
              <a:t> nedenler, </a:t>
            </a:r>
            <a:r>
              <a:rPr lang="tr-TR" u="sng" dirty="0" smtClean="0">
                <a:latin typeface="UlusalOkul.Com Çizgili" pitchFamily="2" charset="0"/>
              </a:rPr>
              <a:t>başka</a:t>
            </a:r>
            <a:r>
              <a:rPr lang="tr-TR" dirty="0" smtClean="0">
                <a:latin typeface="UlusalOkul.Com Çizgili" pitchFamily="2" charset="0"/>
              </a:rPr>
              <a:t> ülkeler, </a:t>
            </a:r>
            <a:r>
              <a:rPr lang="tr-TR" u="sng" dirty="0" smtClean="0">
                <a:latin typeface="UlusalOkul.Com Çizgili" pitchFamily="2" charset="0"/>
              </a:rPr>
              <a:t>falan</a:t>
            </a:r>
            <a:r>
              <a:rPr lang="tr-TR" dirty="0" smtClean="0">
                <a:latin typeface="UlusalOkul.Com Çizgili" pitchFamily="2" charset="0"/>
              </a:rPr>
              <a:t> kişi, </a:t>
            </a:r>
            <a:r>
              <a:rPr lang="tr-TR" u="sng" dirty="0" smtClean="0">
                <a:latin typeface="UlusalOkul.Com Çizgili" pitchFamily="2" charset="0"/>
              </a:rPr>
              <a:t>biraz</a:t>
            </a:r>
            <a:r>
              <a:rPr lang="tr-TR" dirty="0" smtClean="0">
                <a:latin typeface="UlusalOkul.Com Çizgili" pitchFamily="2" charset="0"/>
              </a:rPr>
              <a:t> kaygı, </a:t>
            </a:r>
            <a:r>
              <a:rPr lang="tr-TR" u="sng" dirty="0" smtClean="0">
                <a:latin typeface="UlusalOkul.Com Çizgili" pitchFamily="2" charset="0"/>
              </a:rPr>
              <a:t>bazı </a:t>
            </a:r>
            <a:r>
              <a:rPr lang="tr-TR" dirty="0" smtClean="0">
                <a:latin typeface="UlusalOkul.Com Çizgili" pitchFamily="2" charset="0"/>
              </a:rPr>
              <a:t>akşamlar</a:t>
            </a:r>
            <a:r>
              <a:rPr lang="tr-TR" dirty="0" smtClean="0">
                <a:latin typeface="UlusalOkul.Com Çizgili" pitchFamily="2" charset="0"/>
              </a:rPr>
              <a:t>…</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UYARI!</a:t>
            </a:r>
            <a:endParaRPr lang="tr-TR" dirty="0">
              <a:latin typeface="UlusalOkul.Com Çizgili" pitchFamily="2" charset="0"/>
            </a:endParaRPr>
          </a:p>
        </p:txBody>
      </p:sp>
      <p:sp>
        <p:nvSpPr>
          <p:cNvPr id="3" name="2 İçerik Yer Tutucusu"/>
          <p:cNvSpPr>
            <a:spLocks noGrp="1"/>
          </p:cNvSpPr>
          <p:nvPr>
            <p:ph idx="1"/>
          </p:nvPr>
        </p:nvSpPr>
        <p:spPr/>
        <p:txBody>
          <a:bodyPr>
            <a:normAutofit fontScale="92500" lnSpcReduction="20000"/>
          </a:bodyPr>
          <a:lstStyle/>
          <a:p>
            <a:r>
              <a:rPr lang="tr-TR" dirty="0" smtClean="0">
                <a:latin typeface="UlusalOkul.Com Çizgili" pitchFamily="2" charset="0"/>
              </a:rPr>
              <a:t>Belgisiz ön adlar çekim eki alınca belgisiz adıla dönüşür.</a:t>
            </a:r>
            <a:br>
              <a:rPr lang="tr-TR" dirty="0" smtClean="0">
                <a:latin typeface="UlusalOkul.Com Çizgili" pitchFamily="2" charset="0"/>
              </a:rPr>
            </a:br>
            <a:r>
              <a:rPr lang="tr-TR" u="sng" dirty="0" smtClean="0">
                <a:latin typeface="UlusalOkul.Com Çizgili" pitchFamily="2" charset="0"/>
              </a:rPr>
              <a:t>Bazı</a:t>
            </a:r>
            <a:r>
              <a:rPr lang="tr-TR" dirty="0" smtClean="0">
                <a:latin typeface="UlusalOkul.Com Çizgili" pitchFamily="2" charset="0"/>
              </a:rPr>
              <a:t> öğrenciler gelmedi. (Belgisiz ön ad)</a:t>
            </a:r>
            <a:br>
              <a:rPr lang="tr-TR" dirty="0" smtClean="0">
                <a:latin typeface="UlusalOkul.Com Çizgili" pitchFamily="2" charset="0"/>
              </a:rPr>
            </a:br>
            <a:r>
              <a:rPr lang="tr-TR" u="sng" dirty="0" smtClean="0">
                <a:latin typeface="UlusalOkul.Com Çizgili" pitchFamily="2" charset="0"/>
              </a:rPr>
              <a:t>Bazıları</a:t>
            </a:r>
            <a:r>
              <a:rPr lang="tr-TR" dirty="0" smtClean="0">
                <a:latin typeface="UlusalOkul.Com Çizgili" pitchFamily="2" charset="0"/>
              </a:rPr>
              <a:t> gelmedi. (Belgisiz adıl</a:t>
            </a:r>
            <a:r>
              <a:rPr lang="tr-TR" dirty="0" smtClean="0">
                <a:latin typeface="UlusalOkul.Com Çizgili" pitchFamily="2" charset="0"/>
              </a:rPr>
              <a:t>)</a:t>
            </a:r>
          </a:p>
          <a:p>
            <a:pPr fontAlgn="base"/>
            <a:r>
              <a:rPr lang="tr-TR" dirty="0" smtClean="0">
                <a:latin typeface="UlusalOkul.Com Çizgili" pitchFamily="2" charset="0"/>
              </a:rPr>
              <a:t>“Bir” sözcüğü “tek” anlamı verdiğinde asıl sayı ön adı; “herhangi bir” anlamı verdiğinde belgisiz ön ad olur.</a:t>
            </a:r>
          </a:p>
          <a:p>
            <a:pPr fontAlgn="base"/>
            <a:r>
              <a:rPr lang="tr-TR" dirty="0" smtClean="0">
                <a:latin typeface="UlusalOkul.Com Çizgili" pitchFamily="2" charset="0"/>
              </a:rPr>
              <a:t>Onu sadece bir gün gördüm.</a:t>
            </a:r>
            <a:br>
              <a:rPr lang="tr-TR" dirty="0" smtClean="0">
                <a:latin typeface="UlusalOkul.Com Çizgili" pitchFamily="2" charset="0"/>
              </a:rPr>
            </a:br>
            <a:r>
              <a:rPr lang="tr-TR" dirty="0" smtClean="0">
                <a:latin typeface="UlusalOkul.Com Çizgili" pitchFamily="2" charset="0"/>
              </a:rPr>
              <a:t>tek </a:t>
            </a:r>
            <a:r>
              <a:rPr lang="tr-TR" dirty="0" smtClean="0">
                <a:latin typeface="UlusalOkul.Com Çizgili" pitchFamily="2" charset="0"/>
              </a:rPr>
              <a:t>= </a:t>
            </a:r>
            <a:r>
              <a:rPr lang="tr-TR" dirty="0" smtClean="0">
                <a:latin typeface="UlusalOkul.Com Çizgili" pitchFamily="2" charset="0"/>
              </a:rPr>
              <a:t>asıl sayı sıfatı</a:t>
            </a:r>
          </a:p>
          <a:p>
            <a:pPr fontAlgn="base"/>
            <a:r>
              <a:rPr lang="tr-TR" dirty="0" smtClean="0">
                <a:latin typeface="UlusalOkul.Com Çizgili" pitchFamily="2" charset="0"/>
              </a:rPr>
              <a:t>Size bir gün gelirim.</a:t>
            </a:r>
            <a:br>
              <a:rPr lang="tr-TR" dirty="0" smtClean="0">
                <a:latin typeface="UlusalOkul.Com Çizgili" pitchFamily="2" charset="0"/>
              </a:rPr>
            </a:br>
            <a:r>
              <a:rPr lang="tr-TR" dirty="0" smtClean="0">
                <a:latin typeface="UlusalOkul.Com Çizgili" pitchFamily="2" charset="0"/>
              </a:rPr>
              <a:t>herhangi bir </a:t>
            </a:r>
            <a:r>
              <a:rPr lang="tr-TR" dirty="0" smtClean="0">
                <a:latin typeface="UlusalOkul.Com Çizgili" pitchFamily="2" charset="0"/>
              </a:rPr>
              <a:t>= </a:t>
            </a:r>
            <a:r>
              <a:rPr lang="tr-TR" dirty="0" smtClean="0">
                <a:latin typeface="UlusalOkul.Com Çizgili" pitchFamily="2" charset="0"/>
              </a:rPr>
              <a:t>belgisiz sıfat</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3. Soru Sıfatları</a:t>
            </a:r>
            <a:endParaRPr lang="tr-TR" dirty="0">
              <a:latin typeface="UlusalOkul.Com Çizgili" pitchFamily="2" charset="0"/>
            </a:endParaRPr>
          </a:p>
        </p:txBody>
      </p:sp>
      <p:sp>
        <p:nvSpPr>
          <p:cNvPr id="3" name="2 İçerik Yer Tutucusu"/>
          <p:cNvSpPr>
            <a:spLocks noGrp="1"/>
          </p:cNvSpPr>
          <p:nvPr>
            <p:ph idx="1"/>
          </p:nvPr>
        </p:nvSpPr>
        <p:spPr/>
        <p:txBody>
          <a:bodyPr>
            <a:normAutofit lnSpcReduction="10000"/>
          </a:bodyPr>
          <a:lstStyle/>
          <a:p>
            <a:pPr fontAlgn="base"/>
            <a:r>
              <a:rPr lang="tr-TR" dirty="0" smtClean="0">
                <a:latin typeface="UlusalOkul.Com Çizgili" pitchFamily="2" charset="0"/>
              </a:rPr>
              <a:t>Önüne geldikleri varlıkların durumunu, sayısını, yerini… soru yoluyla belirtirler. Böyle cümlelerde yanıt sıfat olur.</a:t>
            </a:r>
          </a:p>
          <a:p>
            <a:pPr fontAlgn="base"/>
            <a:r>
              <a:rPr lang="tr-TR" dirty="0" smtClean="0">
                <a:latin typeface="UlusalOkul.Com Çizgili" pitchFamily="2" charset="0"/>
              </a:rPr>
              <a:t>Nasıl insan bunlar?</a:t>
            </a:r>
            <a:br>
              <a:rPr lang="tr-TR" dirty="0" smtClean="0">
                <a:latin typeface="UlusalOkul.Com Çizgili" pitchFamily="2" charset="0"/>
              </a:rPr>
            </a:br>
            <a:r>
              <a:rPr lang="tr-TR" dirty="0" smtClean="0">
                <a:latin typeface="UlusalOkul.Com Çizgili" pitchFamily="2" charset="0"/>
              </a:rPr>
              <a:t>Kaçıncı katta oturuyorlar?</a:t>
            </a:r>
            <a:br>
              <a:rPr lang="tr-TR" dirty="0" smtClean="0">
                <a:latin typeface="UlusalOkul.Com Çizgili" pitchFamily="2" charset="0"/>
              </a:rPr>
            </a:br>
            <a:r>
              <a:rPr lang="tr-TR" dirty="0" smtClean="0">
                <a:latin typeface="UlusalOkul.Com Çizgili" pitchFamily="2" charset="0"/>
              </a:rPr>
              <a:t>Sınavda hangi soru zordu?</a:t>
            </a:r>
            <a:br>
              <a:rPr lang="tr-TR" dirty="0" smtClean="0">
                <a:latin typeface="UlusalOkul.Com Çizgili" pitchFamily="2" charset="0"/>
              </a:rPr>
            </a:br>
            <a:r>
              <a:rPr lang="tr-TR" dirty="0" smtClean="0">
                <a:latin typeface="UlusalOkul.Com Çizgili" pitchFamily="2" charset="0"/>
              </a:rPr>
              <a:t>İçerde kaç kişi vardı?</a:t>
            </a:r>
            <a:br>
              <a:rPr lang="tr-TR" dirty="0" smtClean="0">
                <a:latin typeface="UlusalOkul.Com Çizgili" pitchFamily="2" charset="0"/>
              </a:rPr>
            </a:br>
            <a:r>
              <a:rPr lang="tr-TR" dirty="0" smtClean="0">
                <a:latin typeface="UlusalOkul.Com Çizgili" pitchFamily="2" charset="0"/>
              </a:rPr>
              <a:t>Neredeki han boşaltılmış?</a:t>
            </a:r>
            <a:br>
              <a:rPr lang="tr-TR" dirty="0" smtClean="0">
                <a:latin typeface="UlusalOkul.Com Çizgili" pitchFamily="2" charset="0"/>
              </a:rPr>
            </a:br>
            <a:r>
              <a:rPr lang="tr-TR" dirty="0" smtClean="0">
                <a:latin typeface="UlusalOkul.Com Çizgili" pitchFamily="2" charset="0"/>
              </a:rPr>
              <a:t>Babası ne iş yapıyormuş?</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UYARI!</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Soru ön adlarının ek almış biçimi soru adılıdır.</a:t>
            </a:r>
          </a:p>
          <a:p>
            <a:pPr fontAlgn="base"/>
            <a:r>
              <a:rPr lang="tr-TR" dirty="0" smtClean="0">
                <a:latin typeface="UlusalOkul.Com Çizgili" pitchFamily="2" charset="0"/>
              </a:rPr>
              <a:t>Hangi kalem senin ?(Soru ön adı) Hangisi senin ? (Soru adılı)</a:t>
            </a:r>
            <a:br>
              <a:rPr lang="tr-TR" dirty="0" smtClean="0">
                <a:latin typeface="UlusalOkul.Com Çizgili" pitchFamily="2" charset="0"/>
              </a:rPr>
            </a:br>
            <a:r>
              <a:rPr lang="tr-TR" dirty="0" smtClean="0">
                <a:latin typeface="UlusalOkul.Com Çizgili" pitchFamily="2" charset="0"/>
              </a:rPr>
              <a:t>Kaç öğrenci geldi?(Soru ön adı) Kaçı geldi? (Soru adılı)</a:t>
            </a:r>
            <a:br>
              <a:rPr lang="tr-TR" dirty="0" smtClean="0">
                <a:latin typeface="UlusalOkul.Com Çizgili" pitchFamily="2" charset="0"/>
              </a:rPr>
            </a:br>
            <a:r>
              <a:rPr lang="tr-TR" dirty="0" smtClean="0">
                <a:latin typeface="UlusalOkul.Com Çizgili" pitchFamily="2" charset="0"/>
              </a:rPr>
              <a:t>Ne gün istiyorsun ?(Soru ön adı) Neyi istiyorsun ? (Soru adılı)</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4. Sayı Sıfatları</a:t>
            </a:r>
            <a:endParaRPr lang="tr-TR" dirty="0">
              <a:latin typeface="UlusalOkul.Com Çizgili" pitchFamily="2" charset="0"/>
            </a:endParaRPr>
          </a:p>
        </p:txBody>
      </p:sp>
      <p:sp>
        <p:nvSpPr>
          <p:cNvPr id="3" name="2 İçerik Yer Tutucusu"/>
          <p:cNvSpPr>
            <a:spLocks noGrp="1"/>
          </p:cNvSpPr>
          <p:nvPr>
            <p:ph idx="1"/>
          </p:nvPr>
        </p:nvSpPr>
        <p:spPr/>
        <p:txBody>
          <a:bodyPr>
            <a:normAutofit/>
          </a:bodyPr>
          <a:lstStyle/>
          <a:p>
            <a:r>
              <a:rPr lang="tr-TR" sz="4400" dirty="0" smtClean="0">
                <a:latin typeface="UlusalOkul.Com Çizgili" pitchFamily="2" charset="0"/>
              </a:rPr>
              <a:t>Varlıkları sayı yoluyla belirtirler. Dört gruba ayrılır:</a:t>
            </a:r>
            <a:endParaRPr lang="tr-TR" sz="4400" dirty="0">
              <a:latin typeface="UlusalOkul.Com Çizgili" pitchFamily="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a) Asıl sayı sıfatları</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Varlıkların sayılarını tam olarak belirtir:</a:t>
            </a:r>
          </a:p>
          <a:p>
            <a:pPr fontAlgn="base"/>
            <a:r>
              <a:rPr lang="tr-TR" dirty="0" smtClean="0">
                <a:latin typeface="UlusalOkul.Com Çizgili" pitchFamily="2" charset="0"/>
              </a:rPr>
              <a:t>• 70 yıl, on iki sayfa, 154(yüz elli dört) gün…(Bankacılık ve muhasebe işlemleri dışında her sayı sözcüğü ayrı yazılır.)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b) Sıra Sayı Sıfatları</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Varlıkların sıralarını belirtir. Sıfatlara “-</a:t>
            </a:r>
            <a:r>
              <a:rPr lang="tr-TR" dirty="0" err="1" smtClean="0">
                <a:latin typeface="UlusalOkul.Com Çizgili" pitchFamily="2" charset="0"/>
              </a:rPr>
              <a:t>ıncı</a:t>
            </a:r>
            <a:r>
              <a:rPr lang="tr-TR" dirty="0" smtClean="0">
                <a:latin typeface="UlusalOkul.Com Çizgili" pitchFamily="2" charset="0"/>
              </a:rPr>
              <a:t>,-inci” ekinin getirilmesiyle yapılır:</a:t>
            </a:r>
          </a:p>
          <a:p>
            <a:pPr fontAlgn="base"/>
            <a:r>
              <a:rPr lang="tr-TR" dirty="0" smtClean="0">
                <a:latin typeface="UlusalOkul.Com Çizgili" pitchFamily="2" charset="0"/>
              </a:rPr>
              <a:t>• 17. sayfa, on yedinci sayfa, 17’nci sayfa 18’inci yıl, sonuncu atlet, </a:t>
            </a:r>
            <a:r>
              <a:rPr lang="tr-TR" dirty="0" err="1" smtClean="0">
                <a:latin typeface="UlusalOkul.Com Çizgili" pitchFamily="2" charset="0"/>
              </a:rPr>
              <a:t>Hk</a:t>
            </a:r>
            <a:r>
              <a:rPr lang="tr-TR" dirty="0" smtClean="0">
                <a:latin typeface="UlusalOkul.Com Çizgili" pitchFamily="2" charset="0"/>
              </a:rPr>
              <a:t> ders, ortanca gelin…</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c) Üleştirme Sayı Sıfatları:</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Varlıklarla ilgili paylaşma oranlarını belirtir. Sıfatlara “-er/-ar” ekinin getirilmesiyle yapılır:</a:t>
            </a:r>
          </a:p>
          <a:p>
            <a:pPr fontAlgn="base"/>
            <a:r>
              <a:rPr lang="tr-TR" dirty="0" smtClean="0">
                <a:latin typeface="UlusalOkul.Com Çizgili" pitchFamily="2" charset="0"/>
              </a:rPr>
              <a:t>• yüzer dekar, on beşer sayfa, on yedişer gün, kırkar soru, ellişer lira…</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d) Kesir sayı sıfatları</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Varlıkların kesir türünden sayılarını belirtir:</a:t>
            </a:r>
          </a:p>
          <a:p>
            <a:pPr fontAlgn="base"/>
            <a:r>
              <a:rPr lang="tr-TR" dirty="0" smtClean="0">
                <a:latin typeface="UlusalOkul.Com Çizgili" pitchFamily="2" charset="0"/>
              </a:rPr>
              <a:t>• 1/3 hisse, çeyrek saat, yarım ekmek, …(“yarım film”, “yarım roman” sıfat tamlamalarında “yarımlar belgisiz sıfattır.)</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gency FB" pitchFamily="34" charset="0"/>
              </a:rPr>
              <a:t>SORU 1 </a:t>
            </a:r>
            <a:endParaRPr lang="tr-TR" dirty="0">
              <a:latin typeface="Agency FB" pitchFamily="34" charset="0"/>
            </a:endParaRPr>
          </a:p>
        </p:txBody>
      </p:sp>
      <p:pic>
        <p:nvPicPr>
          <p:cNvPr id="4" name="3 İçerik Yer Tutucusu" descr="Screenshot_1.png"/>
          <p:cNvPicPr>
            <a:picLocks noGrp="1" noChangeAspect="1"/>
          </p:cNvPicPr>
          <p:nvPr>
            <p:ph idx="1"/>
          </p:nvPr>
        </p:nvPicPr>
        <p:blipFill>
          <a:blip r:embed="rId2" cstate="print"/>
          <a:stretch>
            <a:fillRect/>
          </a:stretch>
        </p:blipFill>
        <p:spPr>
          <a:xfrm>
            <a:off x="609600" y="2057400"/>
            <a:ext cx="7531472" cy="35814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SIFAT NEDİR?</a:t>
            </a:r>
            <a:endParaRPr lang="tr-TR" dirty="0">
              <a:latin typeface="UlusalOkul.Com Çizgili" pitchFamily="2" charset="0"/>
            </a:endParaRPr>
          </a:p>
        </p:txBody>
      </p:sp>
      <p:sp>
        <p:nvSpPr>
          <p:cNvPr id="3" name="2 İçerik Yer Tutucusu"/>
          <p:cNvSpPr>
            <a:spLocks noGrp="1"/>
          </p:cNvSpPr>
          <p:nvPr>
            <p:ph idx="1"/>
          </p:nvPr>
        </p:nvSpPr>
        <p:spPr/>
        <p:txBody>
          <a:bodyPr>
            <a:normAutofit fontScale="85000" lnSpcReduction="10000"/>
          </a:bodyPr>
          <a:lstStyle/>
          <a:p>
            <a:r>
              <a:rPr lang="tr-TR" b="1" dirty="0" smtClean="0">
                <a:latin typeface="UlusalOkul.Com Çizgili" pitchFamily="2" charset="0"/>
              </a:rPr>
              <a:t>Sıfat :</a:t>
            </a:r>
            <a:r>
              <a:rPr lang="tr-TR" dirty="0" smtClean="0">
                <a:latin typeface="UlusalOkul.Com Çizgili" pitchFamily="2" charset="0"/>
              </a:rPr>
              <a:t> Adların önüne gelerek onları çeşitli yönlerden niteleyen ya da belirten sözlerdir.</a:t>
            </a:r>
            <a:r>
              <a:rPr lang="tr-TR" b="1" dirty="0" smtClean="0">
                <a:latin typeface="UlusalOkul.Com Çizgili" pitchFamily="2" charset="0"/>
              </a:rPr>
              <a:t>Örnek :</a:t>
            </a:r>
            <a:endParaRPr lang="tr-TR" dirty="0" smtClean="0">
              <a:latin typeface="UlusalOkul.Com Çizgili" pitchFamily="2" charset="0"/>
            </a:endParaRPr>
          </a:p>
          <a:p>
            <a:r>
              <a:rPr lang="tr-TR" b="1" dirty="0" smtClean="0">
                <a:latin typeface="UlusalOkul.Com Çizgili" pitchFamily="2" charset="0"/>
              </a:rPr>
              <a:t>İyi</a:t>
            </a:r>
            <a:r>
              <a:rPr lang="tr-TR" dirty="0" smtClean="0">
                <a:latin typeface="UlusalOkul.Com Çizgili" pitchFamily="2" charset="0"/>
              </a:rPr>
              <a:t> insan, </a:t>
            </a:r>
            <a:r>
              <a:rPr lang="tr-TR" b="1" dirty="0" smtClean="0">
                <a:latin typeface="UlusalOkul.Com Çizgili" pitchFamily="2" charset="0"/>
              </a:rPr>
              <a:t>üç</a:t>
            </a:r>
            <a:r>
              <a:rPr lang="tr-TR" dirty="0" smtClean="0">
                <a:latin typeface="UlusalOkul.Com Çizgili" pitchFamily="2" charset="0"/>
              </a:rPr>
              <a:t> çocuk, </a:t>
            </a:r>
            <a:r>
              <a:rPr lang="tr-TR" b="1" dirty="0" smtClean="0">
                <a:latin typeface="UlusalOkul.Com Çizgili" pitchFamily="2" charset="0"/>
              </a:rPr>
              <a:t>bulanık</a:t>
            </a:r>
            <a:r>
              <a:rPr lang="tr-TR" dirty="0" smtClean="0">
                <a:latin typeface="UlusalOkul.Com Çizgili" pitchFamily="2" charset="0"/>
              </a:rPr>
              <a:t> su, </a:t>
            </a:r>
            <a:r>
              <a:rPr lang="tr-TR" b="1" dirty="0" smtClean="0">
                <a:latin typeface="UlusalOkul.Com Çizgili" pitchFamily="2" charset="0"/>
              </a:rPr>
              <a:t>bazı</a:t>
            </a:r>
            <a:r>
              <a:rPr lang="tr-TR" dirty="0" smtClean="0">
                <a:latin typeface="UlusalOkul.Com Çizgili" pitchFamily="2" charset="0"/>
              </a:rPr>
              <a:t> kitaplar, </a:t>
            </a:r>
            <a:r>
              <a:rPr lang="tr-TR" b="1" dirty="0" smtClean="0">
                <a:latin typeface="UlusalOkul.Com Çizgili" pitchFamily="2" charset="0"/>
              </a:rPr>
              <a:t>hangi</a:t>
            </a:r>
            <a:r>
              <a:rPr lang="tr-TR" dirty="0" smtClean="0">
                <a:latin typeface="UlusalOkul.Com Çizgili" pitchFamily="2" charset="0"/>
              </a:rPr>
              <a:t> ev                 </a:t>
            </a:r>
          </a:p>
          <a:p>
            <a:r>
              <a:rPr lang="tr-TR" dirty="0" smtClean="0">
                <a:latin typeface="UlusalOkul.Com Çizgili" pitchFamily="2" charset="0"/>
              </a:rPr>
              <a:t>Örneklerde de görüldüğü gibi sıfatlar, bir adın önüne gelerek onu niteleyen, belirten onları çeşitli yönlerden gösterip sınırlayan bir sözcük çeşididir. Bir sözcüğün sıfat görevi kazanabilmesi için mutlaka bir adın ya da zamirin önüne gelerek onu </a:t>
            </a:r>
            <a:r>
              <a:rPr lang="tr-TR" dirty="0" err="1" smtClean="0">
                <a:latin typeface="UlusalOkul.Com Çizgili" pitchFamily="2" charset="0"/>
              </a:rPr>
              <a:t>nitelemesiya</a:t>
            </a:r>
            <a:r>
              <a:rPr lang="tr-TR" dirty="0" smtClean="0">
                <a:latin typeface="UlusalOkul.Com Çizgili" pitchFamily="2" charset="0"/>
              </a:rPr>
              <a:t> da belirtmesi gerekir.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gency FB" pitchFamily="34" charset="0"/>
              </a:rPr>
              <a:t>CEVAP 1</a:t>
            </a:r>
            <a:endParaRPr lang="tr-TR" dirty="0">
              <a:latin typeface="Agency FB" pitchFamily="34" charset="0"/>
            </a:endParaRPr>
          </a:p>
        </p:txBody>
      </p:sp>
      <p:pic>
        <p:nvPicPr>
          <p:cNvPr id="4" name="3 İçerik Yer Tutucusu" descr="Screenshot_2.png"/>
          <p:cNvPicPr>
            <a:picLocks noGrp="1" noChangeAspect="1"/>
          </p:cNvPicPr>
          <p:nvPr>
            <p:ph idx="1"/>
          </p:nvPr>
        </p:nvPicPr>
        <p:blipFill>
          <a:blip r:embed="rId2" cstate="print"/>
          <a:stretch>
            <a:fillRect/>
          </a:stretch>
        </p:blipFill>
        <p:spPr>
          <a:xfrm>
            <a:off x="1219200" y="1981200"/>
            <a:ext cx="7010400" cy="388620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 2</a:t>
            </a:r>
            <a:endParaRPr lang="tr-TR" dirty="0"/>
          </a:p>
        </p:txBody>
      </p:sp>
      <p:pic>
        <p:nvPicPr>
          <p:cNvPr id="4" name="3 İçerik Yer Tutucusu" descr="Screenshot_1.png"/>
          <p:cNvPicPr>
            <a:picLocks noGrp="1" noChangeAspect="1"/>
          </p:cNvPicPr>
          <p:nvPr>
            <p:ph idx="1"/>
          </p:nvPr>
        </p:nvPicPr>
        <p:blipFill>
          <a:blip r:embed="rId2" cstate="print"/>
          <a:stretch>
            <a:fillRect/>
          </a:stretch>
        </p:blipFill>
        <p:spPr>
          <a:xfrm>
            <a:off x="1447800" y="2133600"/>
            <a:ext cx="5943600" cy="3124200"/>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2</a:t>
            </a:r>
            <a:endParaRPr lang="tr-TR" dirty="0"/>
          </a:p>
        </p:txBody>
      </p:sp>
      <p:pic>
        <p:nvPicPr>
          <p:cNvPr id="4" name="3 İçerik Yer Tutucusu" descr="Screenshot_2.png"/>
          <p:cNvPicPr>
            <a:picLocks noGrp="1" noChangeAspect="1"/>
          </p:cNvPicPr>
          <p:nvPr>
            <p:ph idx="1"/>
          </p:nvPr>
        </p:nvPicPr>
        <p:blipFill>
          <a:blip r:embed="rId2" cstate="print"/>
          <a:stretch>
            <a:fillRect/>
          </a:stretch>
        </p:blipFill>
        <p:spPr>
          <a:xfrm>
            <a:off x="1752600" y="2286000"/>
            <a:ext cx="5638800" cy="3352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ELDE VAR SIFAT…</a:t>
            </a:r>
            <a:endParaRPr lang="tr-TR" dirty="0">
              <a:latin typeface="UlusalOkul.Com Çizgili" pitchFamily="2" charset="0"/>
            </a:endParaRPr>
          </a:p>
        </p:txBody>
      </p:sp>
      <p:sp>
        <p:nvSpPr>
          <p:cNvPr id="3" name="2 İçerik Yer Tutucusu"/>
          <p:cNvSpPr>
            <a:spLocks noGrp="1"/>
          </p:cNvSpPr>
          <p:nvPr>
            <p:ph idx="1"/>
          </p:nvPr>
        </p:nvSpPr>
        <p:spPr/>
        <p:txBody>
          <a:bodyPr>
            <a:normAutofit fontScale="85000" lnSpcReduction="10000"/>
          </a:bodyPr>
          <a:lstStyle/>
          <a:p>
            <a:r>
              <a:rPr lang="tr-TR" dirty="0" smtClean="0">
                <a:latin typeface="UlusalOkul.Com Çizgili" pitchFamily="2" charset="0"/>
              </a:rPr>
              <a:t>Sıfatlar kesinlikle bir adı ya da ad soylu sözcükleri niteler, belirtir. Eylemi, eylemsiyi nitelerse, belirtirse, belirteç (zarf) olur; önüne geldiği adın yerine kullanılırsa adlaşır ya da adıllaşır. Bir isim birden fazla sıfatla nitelenebilir veya belirtilebilir</a:t>
            </a:r>
            <a:r>
              <a:rPr lang="tr-TR" dirty="0" smtClean="0">
                <a:latin typeface="UlusalOkul.Com Çizgili" pitchFamily="2" charset="0"/>
              </a:rPr>
              <a:t>.</a:t>
            </a:r>
          </a:p>
          <a:p>
            <a:pPr fontAlgn="base"/>
            <a:r>
              <a:rPr lang="tr-TR" u="sng" dirty="0" smtClean="0">
                <a:latin typeface="UlusalOkul.Com Çizgili" pitchFamily="2" charset="0"/>
              </a:rPr>
              <a:t>Uzun ince bir</a:t>
            </a:r>
            <a:r>
              <a:rPr lang="tr-TR" dirty="0" smtClean="0">
                <a:latin typeface="UlusalOkul.Com Çizgili" pitchFamily="2" charset="0"/>
              </a:rPr>
              <a:t> yol</a:t>
            </a:r>
          </a:p>
          <a:p>
            <a:pPr fontAlgn="base"/>
            <a:r>
              <a:rPr lang="tr-TR" dirty="0" smtClean="0">
                <a:latin typeface="UlusalOkul.Com Çizgili" pitchFamily="2" charset="0"/>
              </a:rPr>
              <a:t>Bir sıfat birden fazla ismi niteleyebilir veya belirtebilir.</a:t>
            </a:r>
          </a:p>
          <a:p>
            <a:pPr fontAlgn="base"/>
            <a:r>
              <a:rPr lang="tr-TR" u="sng" dirty="0" smtClean="0">
                <a:latin typeface="UlusalOkul.Com Çizgili" pitchFamily="2" charset="0"/>
              </a:rPr>
              <a:t>Yanan</a:t>
            </a:r>
            <a:r>
              <a:rPr lang="tr-TR" dirty="0" smtClean="0">
                <a:latin typeface="UlusalOkul.Com Çizgili" pitchFamily="2" charset="0"/>
              </a:rPr>
              <a:t> </a:t>
            </a:r>
            <a:r>
              <a:rPr lang="tr-TR" u="sng" dirty="0" smtClean="0">
                <a:latin typeface="UlusalOkul.Com Çizgili" pitchFamily="2" charset="0"/>
              </a:rPr>
              <a:t>ellerine</a:t>
            </a:r>
            <a:r>
              <a:rPr lang="tr-TR" dirty="0" smtClean="0">
                <a:latin typeface="UlusalOkul.Com Çizgili" pitchFamily="2" charset="0"/>
              </a:rPr>
              <a:t> ve </a:t>
            </a:r>
            <a:r>
              <a:rPr lang="tr-TR" u="sng" dirty="0" smtClean="0">
                <a:latin typeface="UlusalOkul.Com Çizgili" pitchFamily="2" charset="0"/>
              </a:rPr>
              <a:t>ayaklarına</a:t>
            </a:r>
            <a:r>
              <a:rPr lang="tr-TR" dirty="0" smtClean="0">
                <a:latin typeface="UlusalOkul.Com Çizgili" pitchFamily="2" charset="0"/>
              </a:rPr>
              <a:t> krem sürmüş.</a:t>
            </a:r>
          </a:p>
          <a:p>
            <a:pPr fontAlgn="base"/>
            <a:r>
              <a:rPr lang="tr-TR" u="sng" dirty="0" smtClean="0">
                <a:latin typeface="UlusalOkul.Com Çizgili" pitchFamily="2" charset="0"/>
              </a:rPr>
              <a:t>Yeni</a:t>
            </a:r>
            <a:r>
              <a:rPr lang="tr-TR" dirty="0" smtClean="0">
                <a:latin typeface="UlusalOkul.Com Çizgili" pitchFamily="2" charset="0"/>
              </a:rPr>
              <a:t> </a:t>
            </a:r>
            <a:r>
              <a:rPr lang="tr-TR" u="sng" dirty="0" smtClean="0">
                <a:latin typeface="UlusalOkul.Com Çizgili" pitchFamily="2" charset="0"/>
              </a:rPr>
              <a:t>elbise</a:t>
            </a:r>
            <a:r>
              <a:rPr lang="tr-TR" dirty="0" smtClean="0">
                <a:latin typeface="UlusalOkul.Com Çizgili" pitchFamily="2" charset="0"/>
              </a:rPr>
              <a:t> ve </a:t>
            </a:r>
            <a:r>
              <a:rPr lang="tr-TR" u="sng" dirty="0" smtClean="0">
                <a:latin typeface="UlusalOkul.Com Çizgili" pitchFamily="2" charset="0"/>
              </a:rPr>
              <a:t>ayakkabı</a:t>
            </a:r>
            <a:r>
              <a:rPr lang="tr-TR" dirty="0" smtClean="0">
                <a:latin typeface="UlusalOkul.Com Çizgili" pitchFamily="2" charset="0"/>
              </a:rPr>
              <a:t> </a:t>
            </a:r>
            <a:r>
              <a:rPr lang="tr-TR" dirty="0" smtClean="0">
                <a:latin typeface="UlusalOkul.Com Çizgili" pitchFamily="2" charset="0"/>
              </a:rPr>
              <a:t>almış.</a:t>
            </a:r>
            <a:endParaRPr lang="tr-TR" dirty="0" smtClean="0">
              <a:latin typeface="UlusalOkul.Com Çizgili" pitchFamily="2" charset="0"/>
            </a:endParaRP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ÖRNEKLER</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b="1" dirty="0" smtClean="0">
                <a:latin typeface="UlusalOkul.Com Çizgili" pitchFamily="2" charset="0"/>
              </a:rPr>
              <a:t>Örnekler:</a:t>
            </a:r>
            <a:endParaRPr lang="tr-TR" dirty="0" smtClean="0">
              <a:latin typeface="UlusalOkul.Com Çizgili" pitchFamily="2" charset="0"/>
            </a:endParaRPr>
          </a:p>
          <a:p>
            <a:pPr fontAlgn="base"/>
            <a:r>
              <a:rPr lang="tr-TR" dirty="0" smtClean="0">
                <a:latin typeface="UlusalOkul.Com Çizgili" pitchFamily="2" charset="0"/>
              </a:rPr>
              <a:t>• </a:t>
            </a:r>
            <a:r>
              <a:rPr lang="tr-TR" u="sng" dirty="0" smtClean="0">
                <a:latin typeface="UlusalOkul.Com Çizgili" pitchFamily="2" charset="0"/>
              </a:rPr>
              <a:t>Kötü</a:t>
            </a:r>
            <a:r>
              <a:rPr lang="tr-TR" dirty="0" smtClean="0">
                <a:latin typeface="UlusalOkul.Com Çizgili" pitchFamily="2" charset="0"/>
              </a:rPr>
              <a:t> insanın kendisine de zararı dokunur. (Sıfat)</a:t>
            </a:r>
          </a:p>
          <a:p>
            <a:pPr fontAlgn="base"/>
            <a:r>
              <a:rPr lang="tr-TR" dirty="0" smtClean="0">
                <a:latin typeface="UlusalOkul.Com Çizgili" pitchFamily="2" charset="0"/>
              </a:rPr>
              <a:t>• </a:t>
            </a:r>
            <a:r>
              <a:rPr lang="tr-TR" u="sng" dirty="0" smtClean="0">
                <a:latin typeface="UlusalOkul.Com Çizgili" pitchFamily="2" charset="0"/>
              </a:rPr>
              <a:t>Kötü</a:t>
            </a:r>
            <a:r>
              <a:rPr lang="tr-TR" dirty="0" smtClean="0">
                <a:latin typeface="UlusalOkul.Com Çizgili" pitchFamily="2" charset="0"/>
              </a:rPr>
              <a:t> davranıyor. (Belirteç)</a:t>
            </a:r>
          </a:p>
          <a:p>
            <a:pPr fontAlgn="base"/>
            <a:r>
              <a:rPr lang="tr-TR" dirty="0" smtClean="0">
                <a:latin typeface="UlusalOkul.Com Çizgili" pitchFamily="2" charset="0"/>
              </a:rPr>
              <a:t>• </a:t>
            </a:r>
            <a:r>
              <a:rPr lang="tr-TR" u="sng" dirty="0" smtClean="0">
                <a:latin typeface="UlusalOkul.Com Çizgili" pitchFamily="2" charset="0"/>
              </a:rPr>
              <a:t>Kötü</a:t>
            </a:r>
            <a:r>
              <a:rPr lang="tr-TR" dirty="0" smtClean="0">
                <a:latin typeface="UlusalOkul.Com Çizgili" pitchFamily="2" charset="0"/>
              </a:rPr>
              <a:t> nereye gitse </a:t>
            </a:r>
            <a:r>
              <a:rPr lang="tr-TR" u="sng" dirty="0" smtClean="0">
                <a:latin typeface="UlusalOkul.Com Çizgili" pitchFamily="2" charset="0"/>
              </a:rPr>
              <a:t>kötüdür</a:t>
            </a:r>
            <a:r>
              <a:rPr lang="tr-TR" dirty="0" smtClean="0">
                <a:latin typeface="UlusalOkul.Com Çizgili" pitchFamily="2" charset="0"/>
              </a:rPr>
              <a:t>. (İkisi de adlaşmış sıfat)</a:t>
            </a:r>
          </a:p>
          <a:p>
            <a:pPr fontAlgn="base"/>
            <a:r>
              <a:rPr lang="tr-TR" dirty="0" smtClean="0">
                <a:latin typeface="UlusalOkul.Com Çizgili" pitchFamily="2" charset="0"/>
              </a:rPr>
              <a:t>• </a:t>
            </a:r>
            <a:r>
              <a:rPr lang="tr-TR" u="sng" dirty="0" smtClean="0">
                <a:latin typeface="UlusalOkul.Com Çizgili" pitchFamily="2" charset="0"/>
              </a:rPr>
              <a:t>Biraz</a:t>
            </a:r>
            <a:r>
              <a:rPr lang="tr-TR" dirty="0" smtClean="0">
                <a:latin typeface="UlusalOkul.Com Çizgili" pitchFamily="2" charset="0"/>
              </a:rPr>
              <a:t> tuz katalım. (Sıfat)</a:t>
            </a:r>
          </a:p>
          <a:p>
            <a:pPr fontAlgn="base"/>
            <a:r>
              <a:rPr lang="tr-TR" dirty="0" smtClean="0">
                <a:latin typeface="UlusalOkul.Com Çizgili" pitchFamily="2" charset="0"/>
              </a:rPr>
              <a:t>• </a:t>
            </a:r>
            <a:r>
              <a:rPr lang="tr-TR" u="sng" dirty="0" smtClean="0">
                <a:latin typeface="UlusalOkul.Com Çizgili" pitchFamily="2" charset="0"/>
              </a:rPr>
              <a:t>Birazını</a:t>
            </a:r>
            <a:r>
              <a:rPr lang="tr-TR" dirty="0" smtClean="0">
                <a:latin typeface="UlusalOkul.Com Çizgili" pitchFamily="2" charset="0"/>
              </a:rPr>
              <a:t> ayıralım. (Adıl)</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UYARI !</a:t>
            </a:r>
            <a:endParaRPr lang="tr-TR" dirty="0">
              <a:latin typeface="UlusalOkul.Com Çizgili" pitchFamily="2" charset="0"/>
            </a:endParaRPr>
          </a:p>
        </p:txBody>
      </p:sp>
      <p:sp>
        <p:nvSpPr>
          <p:cNvPr id="3" name="2 İçerik Yer Tutucusu"/>
          <p:cNvSpPr>
            <a:spLocks noGrp="1"/>
          </p:cNvSpPr>
          <p:nvPr>
            <p:ph idx="1"/>
          </p:nvPr>
        </p:nvSpPr>
        <p:spPr/>
        <p:txBody>
          <a:bodyPr>
            <a:normAutofit fontScale="85000" lnSpcReduction="10000"/>
          </a:bodyPr>
          <a:lstStyle/>
          <a:p>
            <a:pPr fontAlgn="base"/>
            <a:r>
              <a:rPr lang="tr-TR" dirty="0" smtClean="0">
                <a:latin typeface="UlusalOkul.Com Çizgili" pitchFamily="2" charset="0"/>
              </a:rPr>
              <a:t>Cümlede </a:t>
            </a:r>
            <a:r>
              <a:rPr lang="tr-TR" dirty="0" smtClean="0">
                <a:latin typeface="UlusalOkul.Com Çizgili" pitchFamily="2" charset="0"/>
              </a:rPr>
              <a:t>sıfatla isim yer değiştirebilir.</a:t>
            </a:r>
          </a:p>
          <a:p>
            <a:pPr fontAlgn="base"/>
            <a:r>
              <a:rPr lang="tr-TR" u="sng" dirty="0" smtClean="0">
                <a:latin typeface="UlusalOkul.Com Çizgili" pitchFamily="2" charset="0"/>
              </a:rPr>
              <a:t>Elleri</a:t>
            </a:r>
            <a:r>
              <a:rPr lang="tr-TR" dirty="0" smtClean="0">
                <a:latin typeface="UlusalOkul.Com Çizgili" pitchFamily="2" charset="0"/>
              </a:rPr>
              <a:t> (Ad) vardı, </a:t>
            </a:r>
            <a:r>
              <a:rPr lang="tr-TR" u="sng" dirty="0" smtClean="0">
                <a:latin typeface="UlusalOkul.Com Çizgili" pitchFamily="2" charset="0"/>
              </a:rPr>
              <a:t>yumuk yumuk (Sıfat)</a:t>
            </a:r>
            <a:endParaRPr lang="tr-TR" dirty="0" smtClean="0">
              <a:latin typeface="UlusalOkul.Com Çizgili" pitchFamily="2" charset="0"/>
            </a:endParaRPr>
          </a:p>
          <a:p>
            <a:pPr fontAlgn="base"/>
            <a:r>
              <a:rPr lang="tr-TR" dirty="0" smtClean="0">
                <a:latin typeface="UlusalOkul.Com Çizgili" pitchFamily="2" charset="0"/>
              </a:rPr>
              <a:t>Sıfatlar </a:t>
            </a:r>
            <a:r>
              <a:rPr lang="tr-TR" dirty="0" smtClean="0">
                <a:latin typeface="UlusalOkul.Com Çizgili" pitchFamily="2" charset="0"/>
              </a:rPr>
              <a:t>çekim eki almaz, alırsa adlaşır. Adılların çoğul yapılabileceği, sıfatların çoğul yapılamayacağı unutulmamalıdır.</a:t>
            </a:r>
          </a:p>
          <a:p>
            <a:pPr fontAlgn="base"/>
            <a:r>
              <a:rPr lang="tr-TR" u="sng" dirty="0" smtClean="0">
                <a:latin typeface="UlusalOkul.Com Çizgili" pitchFamily="2" charset="0"/>
              </a:rPr>
              <a:t>Genç-</a:t>
            </a:r>
            <a:r>
              <a:rPr lang="tr-TR" u="sng" dirty="0" err="1" smtClean="0">
                <a:latin typeface="UlusalOkul.Com Çizgili" pitchFamily="2" charset="0"/>
              </a:rPr>
              <a:t>ler</a:t>
            </a:r>
            <a:r>
              <a:rPr lang="tr-TR" u="sng" dirty="0" smtClean="0">
                <a:latin typeface="UlusalOkul.Com Çizgili" pitchFamily="2" charset="0"/>
              </a:rPr>
              <a:t>-e</a:t>
            </a:r>
            <a:r>
              <a:rPr lang="tr-TR" dirty="0" smtClean="0">
                <a:latin typeface="UlusalOkul.Com Çizgili" pitchFamily="2" charset="0"/>
              </a:rPr>
              <a:t> güvenin. </a:t>
            </a:r>
            <a:r>
              <a:rPr lang="tr-TR" u="sng" dirty="0" smtClean="0">
                <a:latin typeface="UlusalOkul.Com Çizgili" pitchFamily="2" charset="0"/>
              </a:rPr>
              <a:t>Eski-ye</a:t>
            </a:r>
            <a:r>
              <a:rPr lang="tr-TR" dirty="0" smtClean="0">
                <a:latin typeface="UlusalOkul.Com Çizgili" pitchFamily="2" charset="0"/>
              </a:rPr>
              <a:t> rağbet olsa…(Adlaşmış Sıfat)</a:t>
            </a:r>
          </a:p>
          <a:p>
            <a:pPr fontAlgn="base"/>
            <a:r>
              <a:rPr lang="tr-TR" dirty="0" smtClean="0">
                <a:latin typeface="UlusalOkul.Com Çizgili" pitchFamily="2" charset="0"/>
              </a:rPr>
              <a:t>“</a:t>
            </a:r>
            <a:r>
              <a:rPr lang="tr-TR" u="sng" dirty="0" smtClean="0">
                <a:latin typeface="UlusalOkul.Com Çizgili" pitchFamily="2" charset="0"/>
              </a:rPr>
              <a:t>Güzel-im</a:t>
            </a:r>
            <a:r>
              <a:rPr lang="tr-TR" dirty="0" smtClean="0">
                <a:latin typeface="UlusalOkul.Com Çizgili" pitchFamily="2" charset="0"/>
              </a:rPr>
              <a:t> gömlek ne hale gelmiş?” ve “</a:t>
            </a:r>
            <a:r>
              <a:rPr lang="tr-TR" u="sng" dirty="0" smtClean="0">
                <a:latin typeface="UlusalOkul.Com Çizgili" pitchFamily="2" charset="0"/>
              </a:rPr>
              <a:t>Can-</a:t>
            </a:r>
            <a:r>
              <a:rPr lang="tr-TR" u="sng" dirty="0" err="1" smtClean="0">
                <a:latin typeface="UlusalOkul.Com Çizgili" pitchFamily="2" charset="0"/>
              </a:rPr>
              <a:t>ım</a:t>
            </a:r>
            <a:r>
              <a:rPr lang="tr-TR" dirty="0" smtClean="0">
                <a:latin typeface="UlusalOkul.Com Çizgili" pitchFamily="2" charset="0"/>
              </a:rPr>
              <a:t> arkadaşımı üzer miyim hiç?” cümlelerinde sıfatlar iyelik eki almıştır. Bu kullanılışlar kural dışı örneklerdir; istisnalardır.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UlusalOkul.Com Çizgili" pitchFamily="2" charset="0"/>
              </a:rPr>
              <a:t>SIFATLARIN ÇEŞİTLERİ</a:t>
            </a:r>
            <a:endParaRPr lang="tr-TR" dirty="0">
              <a:latin typeface="UlusalOkul.Com Çizgili" pitchFamily="2" charset="0"/>
            </a:endParaRPr>
          </a:p>
        </p:txBody>
      </p:sp>
      <p:sp>
        <p:nvSpPr>
          <p:cNvPr id="3" name="2 İçerik Yer Tutucusu"/>
          <p:cNvSpPr>
            <a:spLocks noGrp="1"/>
          </p:cNvSpPr>
          <p:nvPr>
            <p:ph idx="1"/>
          </p:nvPr>
        </p:nvSpPr>
        <p:spPr/>
        <p:txBody>
          <a:bodyPr/>
          <a:lstStyle/>
          <a:p>
            <a:r>
              <a:rPr lang="tr-TR" dirty="0" smtClean="0">
                <a:latin typeface="UlusalOkul.Com Çizgili" pitchFamily="2" charset="0"/>
              </a:rPr>
              <a:t>Sıfatlar, “Niteleme Sıfatları” ve “Belirtme Sıfatları” olmak üzere iki başlık </a:t>
            </a:r>
            <a:r>
              <a:rPr lang="tr-TR" dirty="0" smtClean="0">
                <a:latin typeface="UlusalOkul.Com Çizgili" pitchFamily="2" charset="0"/>
              </a:rPr>
              <a:t>altında </a:t>
            </a:r>
            <a:r>
              <a:rPr lang="tr-TR" dirty="0" smtClean="0">
                <a:latin typeface="UlusalOkul.Com Çizgili" pitchFamily="2" charset="0"/>
              </a:rPr>
              <a:t>incelenir</a:t>
            </a:r>
            <a:r>
              <a:rPr lang="tr-TR" dirty="0" smtClean="0">
                <a:latin typeface="UlusalOkul.Com Çizgili" pitchFamily="2" charset="0"/>
              </a:rPr>
              <a:t>.</a:t>
            </a:r>
          </a:p>
          <a:p>
            <a:r>
              <a:rPr lang="tr-TR" dirty="0" smtClean="0">
                <a:latin typeface="UlusalOkul.Com Çizgili" pitchFamily="2" charset="0"/>
              </a:rPr>
              <a:t> </a:t>
            </a:r>
            <a:r>
              <a:rPr lang="tr-TR" dirty="0" smtClean="0">
                <a:latin typeface="UlusalOkul.Com Çizgili" pitchFamily="2" charset="0"/>
              </a:rPr>
              <a:t>              SIFAT</a:t>
            </a:r>
          </a:p>
          <a:p>
            <a:endParaRPr lang="tr-TR" dirty="0" smtClean="0">
              <a:latin typeface="UlusalOkul.Com Çizgili" pitchFamily="2" charset="0"/>
            </a:endParaRPr>
          </a:p>
          <a:p>
            <a:endParaRPr lang="tr-TR" dirty="0" smtClean="0">
              <a:latin typeface="UlusalOkul.Com Çizgili" pitchFamily="2" charset="0"/>
            </a:endParaRPr>
          </a:p>
          <a:p>
            <a:r>
              <a:rPr lang="tr-TR" dirty="0" smtClean="0">
                <a:latin typeface="UlusalOkul.Com Çizgili" pitchFamily="2" charset="0"/>
              </a:rPr>
              <a:t>    NİTELEME         BELİRTME</a:t>
            </a:r>
          </a:p>
          <a:p>
            <a:r>
              <a:rPr lang="tr-TR" dirty="0" smtClean="0">
                <a:latin typeface="UlusalOkul.Com Çizgili" pitchFamily="2" charset="0"/>
              </a:rPr>
              <a:t> </a:t>
            </a:r>
            <a:r>
              <a:rPr lang="tr-TR" dirty="0" smtClean="0">
                <a:latin typeface="UlusalOkul.Com Çizgili" pitchFamily="2" charset="0"/>
              </a:rPr>
              <a:t>    SIFATLARI      SIFATLARI</a:t>
            </a:r>
            <a:endParaRPr lang="tr-TR" dirty="0">
              <a:latin typeface="UlusalOkul.Com Çizgili" pitchFamily="2" charset="0"/>
            </a:endParaRPr>
          </a:p>
        </p:txBody>
      </p:sp>
      <p:sp>
        <p:nvSpPr>
          <p:cNvPr id="4" name="3 Sağ Köşeli Ayraç"/>
          <p:cNvSpPr/>
          <p:nvPr/>
        </p:nvSpPr>
        <p:spPr>
          <a:xfrm rot="16200000">
            <a:off x="4114800" y="1905000"/>
            <a:ext cx="990600" cy="46482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UlusalOkul.Com Çizgili" pitchFamily="2" charset="0"/>
              </a:rPr>
              <a:t>1. </a:t>
            </a:r>
            <a:r>
              <a:rPr lang="tr-TR" dirty="0" smtClean="0">
                <a:latin typeface="UlusalOkul.Com Çizgili" pitchFamily="2" charset="0"/>
              </a:rPr>
              <a:t>NİTELEME SIFATLARI</a:t>
            </a:r>
            <a:endParaRPr lang="tr-TR" dirty="0">
              <a:latin typeface="UlusalOkul.Com Çizgili" pitchFamily="2" charset="0"/>
            </a:endParaRPr>
          </a:p>
        </p:txBody>
      </p:sp>
      <p:sp>
        <p:nvSpPr>
          <p:cNvPr id="3" name="2 İçerik Yer Tutucusu"/>
          <p:cNvSpPr>
            <a:spLocks noGrp="1"/>
          </p:cNvSpPr>
          <p:nvPr>
            <p:ph idx="1"/>
          </p:nvPr>
        </p:nvSpPr>
        <p:spPr/>
        <p:txBody>
          <a:bodyPr/>
          <a:lstStyle/>
          <a:p>
            <a:pPr fontAlgn="base"/>
            <a:r>
              <a:rPr lang="tr-TR" dirty="0" smtClean="0">
                <a:latin typeface="UlusalOkul.Com Çizgili" pitchFamily="2" charset="0"/>
              </a:rPr>
              <a:t>Adın rengini, biçimini, durumunu dile getiren sözcüklerdir. Genellikle, ada yöneltilen “Nasıl?” sorusuna yanıt olurlar</a:t>
            </a:r>
            <a:r>
              <a:rPr lang="tr-TR" dirty="0" smtClean="0">
                <a:latin typeface="UlusalOkul.Com Çizgili" pitchFamily="2" charset="0"/>
              </a:rPr>
              <a:t>.</a:t>
            </a:r>
          </a:p>
          <a:p>
            <a:pPr fontAlgn="base">
              <a:buNone/>
            </a:pPr>
            <a:r>
              <a:rPr lang="tr-TR" dirty="0" smtClean="0">
                <a:latin typeface="UlusalOkul.Com Çizgili" pitchFamily="2" charset="0"/>
              </a:rPr>
              <a:t>ÖRNEK:</a:t>
            </a:r>
            <a:endParaRPr lang="tr-TR" dirty="0" smtClean="0">
              <a:latin typeface="UlusalOkul.Com Çizgili" pitchFamily="2" charset="0"/>
            </a:endParaRPr>
          </a:p>
          <a:p>
            <a:pPr fontAlgn="base"/>
            <a:r>
              <a:rPr lang="tr-TR" u="sng" dirty="0" smtClean="0">
                <a:latin typeface="UlusalOkul.Com Çizgili" pitchFamily="2" charset="0"/>
              </a:rPr>
              <a:t>sivri</a:t>
            </a:r>
            <a:r>
              <a:rPr lang="tr-TR" dirty="0" smtClean="0">
                <a:latin typeface="UlusalOkul.Com Çizgili" pitchFamily="2" charset="0"/>
              </a:rPr>
              <a:t> uç (biçim), </a:t>
            </a:r>
            <a:r>
              <a:rPr lang="tr-TR" u="sng" dirty="0" smtClean="0">
                <a:latin typeface="UlusalOkul.Com Çizgili" pitchFamily="2" charset="0"/>
              </a:rPr>
              <a:t>kötü</a:t>
            </a:r>
            <a:r>
              <a:rPr lang="tr-TR" dirty="0" smtClean="0">
                <a:latin typeface="UlusalOkul.Com Çizgili" pitchFamily="2" charset="0"/>
              </a:rPr>
              <a:t> hava (durum), </a:t>
            </a:r>
            <a:r>
              <a:rPr lang="tr-TR" u="sng" dirty="0" smtClean="0">
                <a:latin typeface="UlusalOkul.Com Çizgili" pitchFamily="2" charset="0"/>
              </a:rPr>
              <a:t>mavi</a:t>
            </a:r>
            <a:r>
              <a:rPr lang="tr-TR" dirty="0" smtClean="0">
                <a:latin typeface="UlusalOkul.Com Çizgili" pitchFamily="2" charset="0"/>
              </a:rPr>
              <a:t> perde (renk), </a:t>
            </a:r>
            <a:r>
              <a:rPr lang="tr-TR" u="sng" dirty="0" smtClean="0">
                <a:latin typeface="UlusalOkul.Com Çizgili" pitchFamily="2" charset="0"/>
              </a:rPr>
              <a:t>dürüst</a:t>
            </a:r>
            <a:r>
              <a:rPr lang="tr-TR" dirty="0" smtClean="0">
                <a:latin typeface="UlusalOkul.Com Çizgili" pitchFamily="2" charset="0"/>
              </a:rPr>
              <a:t> insan (nitelik)…</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UlusalOkul.Com Çizgili" pitchFamily="2" charset="0"/>
              </a:rPr>
              <a:t>2</a:t>
            </a:r>
            <a:r>
              <a:rPr lang="tr-TR" dirty="0" smtClean="0">
                <a:latin typeface="UlusalOkul.Com Çizgili" pitchFamily="2" charset="0"/>
              </a:rPr>
              <a:t>. </a:t>
            </a:r>
            <a:r>
              <a:rPr lang="tr-TR" dirty="0" smtClean="0">
                <a:latin typeface="UlusalOkul.Com Çizgili" pitchFamily="2" charset="0"/>
              </a:rPr>
              <a:t>BELİRTME SIFATLARI</a:t>
            </a:r>
            <a:endParaRPr lang="tr-TR" dirty="0">
              <a:latin typeface="UlusalOkul.Com Çizgili" pitchFamily="2" charset="0"/>
            </a:endParaRPr>
          </a:p>
        </p:txBody>
      </p:sp>
      <p:sp>
        <p:nvSpPr>
          <p:cNvPr id="3" name="2 İçerik Yer Tutucusu"/>
          <p:cNvSpPr>
            <a:spLocks noGrp="1"/>
          </p:cNvSpPr>
          <p:nvPr>
            <p:ph idx="1"/>
          </p:nvPr>
        </p:nvSpPr>
        <p:spPr>
          <a:xfrm>
            <a:off x="381000" y="1752600"/>
            <a:ext cx="8229600" cy="4625609"/>
          </a:xfrm>
        </p:spPr>
        <p:txBody>
          <a:bodyPr>
            <a:normAutofit/>
          </a:bodyPr>
          <a:lstStyle/>
          <a:p>
            <a:r>
              <a:rPr lang="tr-TR" sz="4000" dirty="0" smtClean="0">
                <a:latin typeface="UlusalOkul.Com Çizgili" pitchFamily="2" charset="0"/>
              </a:rPr>
              <a:t> </a:t>
            </a:r>
            <a:r>
              <a:rPr lang="tr-TR" sz="4000" dirty="0" smtClean="0">
                <a:latin typeface="UlusalOkul.Com Çizgili" pitchFamily="2" charset="0"/>
              </a:rPr>
              <a:t>Varlıklar önüne gelerek onları işaret, sayı, belirsizlik, soru yönüyle belirten sıfatlardır.</a:t>
            </a:r>
            <a:r>
              <a:rPr lang="tr-TR" sz="4000" dirty="0" smtClean="0">
                <a:latin typeface="UlusalOkul.Com Çizgili" pitchFamily="2" charset="0"/>
              </a:rPr>
              <a:t>     </a:t>
            </a:r>
            <a:endParaRPr lang="tr-TR" sz="4000" dirty="0">
              <a:latin typeface="UlusalOkul.Com Çizgili" pitchFamily="2"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latin typeface="UlusalOkul.Com Çizgili" pitchFamily="2" charset="0"/>
              </a:rPr>
              <a:t>1. İşaret </a:t>
            </a:r>
            <a:r>
              <a:rPr lang="tr-TR" dirty="0" smtClean="0">
                <a:latin typeface="UlusalOkul.Com Çizgili" pitchFamily="2" charset="0"/>
              </a:rPr>
              <a:t>Sıfatları</a:t>
            </a:r>
            <a:endParaRPr lang="tr-TR" dirty="0"/>
          </a:p>
        </p:txBody>
      </p:sp>
      <p:sp>
        <p:nvSpPr>
          <p:cNvPr id="3" name="2 İçerik Yer Tutucusu"/>
          <p:cNvSpPr>
            <a:spLocks noGrp="1"/>
          </p:cNvSpPr>
          <p:nvPr>
            <p:ph idx="1"/>
          </p:nvPr>
        </p:nvSpPr>
        <p:spPr/>
        <p:txBody>
          <a:bodyPr>
            <a:normAutofit fontScale="92500" lnSpcReduction="10000"/>
          </a:bodyPr>
          <a:lstStyle/>
          <a:p>
            <a:pPr fontAlgn="base"/>
            <a:r>
              <a:rPr lang="tr-TR" dirty="0" smtClean="0">
                <a:latin typeface="UlusalOkul.Com Çizgili" pitchFamily="2" charset="0"/>
              </a:rPr>
              <a:t>Varlıkların yerlerini işaret ederek gösterirler.</a:t>
            </a:r>
          </a:p>
          <a:p>
            <a:pPr fontAlgn="base"/>
            <a:r>
              <a:rPr lang="tr-TR" dirty="0" smtClean="0">
                <a:latin typeface="UlusalOkul.Com Çizgili" pitchFamily="2" charset="0"/>
              </a:rPr>
              <a:t>• </a:t>
            </a:r>
            <a:r>
              <a:rPr lang="tr-TR" u="sng" dirty="0" smtClean="0">
                <a:latin typeface="UlusalOkul.Com Çizgili" pitchFamily="2" charset="0"/>
              </a:rPr>
              <a:t>Bu</a:t>
            </a:r>
            <a:r>
              <a:rPr lang="tr-TR" dirty="0" smtClean="0">
                <a:latin typeface="UlusalOkul.Com Çizgili" pitchFamily="2" charset="0"/>
              </a:rPr>
              <a:t> yol meydana çıkar mı?</a:t>
            </a:r>
          </a:p>
          <a:p>
            <a:pPr fontAlgn="base"/>
            <a:r>
              <a:rPr lang="tr-TR" dirty="0" smtClean="0">
                <a:latin typeface="UlusalOkul.Com Çizgili" pitchFamily="2" charset="0"/>
              </a:rPr>
              <a:t>• </a:t>
            </a:r>
            <a:r>
              <a:rPr lang="tr-TR" u="sng" dirty="0" smtClean="0">
                <a:latin typeface="UlusalOkul.Com Çizgili" pitchFamily="2" charset="0"/>
              </a:rPr>
              <a:t>Şu</a:t>
            </a:r>
            <a:r>
              <a:rPr lang="tr-TR" dirty="0" smtClean="0">
                <a:latin typeface="UlusalOkul.Com Çizgili" pitchFamily="2" charset="0"/>
              </a:rPr>
              <a:t> sokağı geçince sağa dönün.</a:t>
            </a:r>
          </a:p>
          <a:p>
            <a:pPr fontAlgn="base"/>
            <a:r>
              <a:rPr lang="tr-TR" dirty="0" smtClean="0">
                <a:latin typeface="UlusalOkul.Com Çizgili" pitchFamily="2" charset="0"/>
              </a:rPr>
              <a:t>• </a:t>
            </a:r>
            <a:r>
              <a:rPr lang="tr-TR" u="sng" dirty="0" smtClean="0">
                <a:latin typeface="UlusalOkul.Com Çizgili" pitchFamily="2" charset="0"/>
              </a:rPr>
              <a:t>O</a:t>
            </a:r>
            <a:r>
              <a:rPr lang="tr-TR" dirty="0" smtClean="0">
                <a:latin typeface="UlusalOkul.Com Çizgili" pitchFamily="2" charset="0"/>
              </a:rPr>
              <a:t> arsa iki yıldır boştu.</a:t>
            </a:r>
          </a:p>
          <a:p>
            <a:pPr fontAlgn="base"/>
            <a:r>
              <a:rPr lang="tr-TR" dirty="0" smtClean="0">
                <a:latin typeface="UlusalOkul.Com Çizgili" pitchFamily="2" charset="0"/>
              </a:rPr>
              <a:t>İşaret ön adları çekim eki alınca işaret adılı olur.</a:t>
            </a:r>
          </a:p>
          <a:p>
            <a:pPr fontAlgn="base"/>
            <a:r>
              <a:rPr lang="tr-TR" u="sng" dirty="0" smtClean="0">
                <a:latin typeface="UlusalOkul.Com Çizgili" pitchFamily="2" charset="0"/>
              </a:rPr>
              <a:t>Bu</a:t>
            </a:r>
            <a:r>
              <a:rPr lang="tr-TR" dirty="0" smtClean="0">
                <a:latin typeface="UlusalOkul.Com Çizgili" pitchFamily="2" charset="0"/>
              </a:rPr>
              <a:t> kitaplara kaç lira verdin? (işaret ön adı)</a:t>
            </a:r>
            <a:br>
              <a:rPr lang="tr-TR" dirty="0" smtClean="0">
                <a:latin typeface="UlusalOkul.Com Çizgili" pitchFamily="2" charset="0"/>
              </a:rPr>
            </a:br>
            <a:r>
              <a:rPr lang="tr-TR" u="sng" dirty="0" smtClean="0">
                <a:latin typeface="UlusalOkul.Com Çizgili" pitchFamily="2" charset="0"/>
              </a:rPr>
              <a:t>Bunlara</a:t>
            </a:r>
            <a:r>
              <a:rPr lang="tr-TR" dirty="0" smtClean="0">
                <a:latin typeface="UlusalOkul.Com Çizgili" pitchFamily="2" charset="0"/>
              </a:rPr>
              <a:t> kaç lira verdin? (işaret adılı)</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ül">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26</TotalTime>
  <Words>384</Words>
  <Application>Microsoft Office PowerPoint</Application>
  <PresentationFormat>Ekran Gösterisi (4:3)</PresentationFormat>
  <Paragraphs>77</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Modül</vt:lpstr>
      <vt:lpstr>SIFATLAR</vt:lpstr>
      <vt:lpstr>SIFAT NEDİR?</vt:lpstr>
      <vt:lpstr>ELDE VAR SIFAT…</vt:lpstr>
      <vt:lpstr>ÖRNEKLER</vt:lpstr>
      <vt:lpstr>UYARI !</vt:lpstr>
      <vt:lpstr>SIFATLARIN ÇEŞİTLERİ</vt:lpstr>
      <vt:lpstr>1. NİTELEME SIFATLARI</vt:lpstr>
      <vt:lpstr>2. BELİRTME SIFATLARI</vt:lpstr>
      <vt:lpstr>1. İşaret Sıfatları</vt:lpstr>
      <vt:lpstr>2. Belgisiz Sıfatlar</vt:lpstr>
      <vt:lpstr>UYARI!</vt:lpstr>
      <vt:lpstr>3. Soru Sıfatları</vt:lpstr>
      <vt:lpstr>UYARI!</vt:lpstr>
      <vt:lpstr>4. Sayı Sıfatları</vt:lpstr>
      <vt:lpstr>a) Asıl sayı sıfatları</vt:lpstr>
      <vt:lpstr>b) Sıra Sayı Sıfatları</vt:lpstr>
      <vt:lpstr>c) Üleştirme Sayı Sıfatları:</vt:lpstr>
      <vt:lpstr>d) Kesir sayı sıfatları</vt:lpstr>
      <vt:lpstr>SORU 1 </vt:lpstr>
      <vt:lpstr>CEVAP 1</vt:lpstr>
      <vt:lpstr>SORU 2</vt:lpstr>
      <vt:lpstr>CEVAP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SIFATLAR</dc:title>
  <dc:creator>selim</dc:creator>
  <cp:lastModifiedBy>selim</cp:lastModifiedBy>
  <cp:revision>4</cp:revision>
  <dcterms:created xsi:type="dcterms:W3CDTF">2006-08-16T00:00:00Z</dcterms:created>
  <dcterms:modified xsi:type="dcterms:W3CDTF">2016-03-20T12:41:16Z</dcterms:modified>
</cp:coreProperties>
</file>